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6"/>
  </p:notesMasterIdLst>
  <p:sldIdLst>
    <p:sldId id="256" r:id="rId2"/>
    <p:sldId id="257" r:id="rId3"/>
    <p:sldId id="259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58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3C2"/>
    <a:srgbClr val="2306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2.0833333333333398E-3"/>
                  <c:y val="0.1093750000000001"/>
                </c:manualLayout>
              </c:layout>
              <c:showVal val="1"/>
            </c:dLbl>
            <c:showVal val="1"/>
          </c:dLbls>
          <c:cat>
            <c:strRef>
              <c:f>Sheet1!$A$2</c:f>
              <c:strCache>
                <c:ptCount val="1"/>
                <c:pt idx="0">
                  <c:v>Amazon UK Sales £ billion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dLbls>
            <c:dLbl>
              <c:idx val="0"/>
              <c:layout>
                <c:manualLayout>
                  <c:x val="2.0833333333333398E-3"/>
                  <c:y val="0.10312499999999999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2"/>
                        </a:solidFill>
                      </a:rPr>
                      <a:t>2.36</a:t>
                    </a:r>
                  </a:p>
                </c:rich>
              </c:tx>
              <c:showVal val="1"/>
            </c:dLbl>
            <c:showVal val="1"/>
          </c:dLbls>
          <c:cat>
            <c:strRef>
              <c:f>Sheet1!$A$2</c:f>
              <c:strCache>
                <c:ptCount val="1"/>
                <c:pt idx="0">
                  <c:v>Amazon UK Sales £ billion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2.36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2011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12812499999999988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Sheet1!$A$2</c:f>
              <c:strCache>
                <c:ptCount val="1"/>
                <c:pt idx="0">
                  <c:v>Amazon UK Sales £ billion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2.9099999999999997</c:v>
                </c:pt>
              </c:numCache>
            </c:numRef>
          </c:val>
        </c:ser>
        <c:axId val="107442560"/>
        <c:axId val="107444864"/>
      </c:barChart>
      <c:catAx>
        <c:axId val="107442560"/>
        <c:scaling>
          <c:orientation val="minMax"/>
        </c:scaling>
        <c:axPos val="b"/>
        <c:tickLblPos val="nextTo"/>
        <c:crossAx val="107444864"/>
        <c:crosses val="autoZero"/>
        <c:auto val="1"/>
        <c:lblAlgn val="ctr"/>
        <c:lblOffset val="100"/>
      </c:catAx>
      <c:valAx>
        <c:axId val="107444864"/>
        <c:scaling>
          <c:orientation val="minMax"/>
        </c:scaling>
        <c:axPos val="l"/>
        <c:majorGridlines/>
        <c:numFmt formatCode="General" sourceLinked="1"/>
        <c:tickLblPos val="nextTo"/>
        <c:crossAx val="1074425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B5A824-E051-492D-BCCE-13A2644808B5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C9A999-E995-4E1D-B341-8984CBBC2CA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smtClean="0"/>
            <a:t>Mobile Marketing Hub</a:t>
          </a:r>
          <a:endParaRPr lang="en-GB" dirty="0"/>
        </a:p>
      </dgm:t>
    </dgm:pt>
    <dgm:pt modelId="{6B9EB97E-17AA-4C7A-832F-D857BAAC8E39}" type="parTrans" cxnId="{671D0830-80DC-4140-B2E3-644F296D9D6C}">
      <dgm:prSet/>
      <dgm:spPr/>
      <dgm:t>
        <a:bodyPr/>
        <a:lstStyle/>
        <a:p>
          <a:endParaRPr lang="en-GB"/>
        </a:p>
      </dgm:t>
    </dgm:pt>
    <dgm:pt modelId="{94A7FFC4-428D-44FB-AE2E-C76245F27479}" type="sibTrans" cxnId="{671D0830-80DC-4140-B2E3-644F296D9D6C}">
      <dgm:prSet/>
      <dgm:spPr/>
      <dgm:t>
        <a:bodyPr/>
        <a:lstStyle/>
        <a:p>
          <a:endParaRPr lang="en-GB"/>
        </a:p>
      </dgm:t>
    </dgm:pt>
    <dgm:pt modelId="{DC10C590-E870-4422-9844-AF4B28E0F39F}">
      <dgm:prSet phldrT="[Text]" custT="1"/>
      <dgm:spPr>
        <a:solidFill>
          <a:srgbClr val="ED3C1F"/>
        </a:solidFill>
      </dgm:spPr>
      <dgm:t>
        <a:bodyPr/>
        <a:lstStyle/>
        <a:p>
          <a:r>
            <a:rPr lang="en-GB" sz="1200" b="1" dirty="0" smtClean="0"/>
            <a:t>Chorley Beer Festival</a:t>
          </a:r>
          <a:endParaRPr lang="en-GB" sz="1200" b="1" dirty="0"/>
        </a:p>
      </dgm:t>
    </dgm:pt>
    <dgm:pt modelId="{D3E60CD4-411B-41A3-B255-E348DC66C4AB}" type="parTrans" cxnId="{411A67B5-AC40-4C99-B516-2C2F9DC04A1F}">
      <dgm:prSet/>
      <dgm:spPr/>
      <dgm:t>
        <a:bodyPr/>
        <a:lstStyle/>
        <a:p>
          <a:endParaRPr lang="en-GB"/>
        </a:p>
      </dgm:t>
    </dgm:pt>
    <dgm:pt modelId="{A7AAA84D-5EDA-4000-95F3-C558E8E661F1}" type="sibTrans" cxnId="{411A67B5-AC40-4C99-B516-2C2F9DC04A1F}">
      <dgm:prSet/>
      <dgm:spPr/>
      <dgm:t>
        <a:bodyPr/>
        <a:lstStyle/>
        <a:p>
          <a:endParaRPr lang="en-GB"/>
        </a:p>
      </dgm:t>
    </dgm:pt>
    <dgm:pt modelId="{0B0AE812-468E-43CF-B34E-513FD575F0FF}">
      <dgm:prSet phldrT="[Text]" custT="1"/>
      <dgm:spPr/>
      <dgm:t>
        <a:bodyPr/>
        <a:lstStyle/>
        <a:p>
          <a:r>
            <a:rPr lang="en-GB" sz="1400" b="1" dirty="0" smtClean="0"/>
            <a:t>Chorley Trails</a:t>
          </a:r>
          <a:endParaRPr lang="en-GB" sz="1400" b="1" dirty="0"/>
        </a:p>
      </dgm:t>
    </dgm:pt>
    <dgm:pt modelId="{2F2B6DC5-F005-46E9-BD11-EC3E5FBEBF45}" type="parTrans" cxnId="{CF6C6608-E119-4A70-B928-4F8553BCCB4B}">
      <dgm:prSet/>
      <dgm:spPr/>
      <dgm:t>
        <a:bodyPr/>
        <a:lstStyle/>
        <a:p>
          <a:endParaRPr lang="en-GB"/>
        </a:p>
      </dgm:t>
    </dgm:pt>
    <dgm:pt modelId="{83318A4C-FDF0-4D60-9049-AE8452763E90}" type="sibTrans" cxnId="{CF6C6608-E119-4A70-B928-4F8553BCCB4B}">
      <dgm:prSet/>
      <dgm:spPr/>
      <dgm:t>
        <a:bodyPr/>
        <a:lstStyle/>
        <a:p>
          <a:endParaRPr lang="en-GB"/>
        </a:p>
      </dgm:t>
    </dgm:pt>
    <dgm:pt modelId="{9D778D60-7D66-47F0-A935-2A6F3423051A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1200" b="1" dirty="0" smtClean="0"/>
            <a:t>Destination Chorley</a:t>
          </a:r>
          <a:endParaRPr lang="en-GB" sz="1200" b="1" dirty="0"/>
        </a:p>
      </dgm:t>
    </dgm:pt>
    <dgm:pt modelId="{626B6232-A0C8-4C64-A3F5-5E7B835117E8}" type="parTrans" cxnId="{AA9D6A69-C4F6-42AE-BF7A-FF8B9D93AD35}">
      <dgm:prSet/>
      <dgm:spPr/>
      <dgm:t>
        <a:bodyPr/>
        <a:lstStyle/>
        <a:p>
          <a:endParaRPr lang="en-GB"/>
        </a:p>
      </dgm:t>
    </dgm:pt>
    <dgm:pt modelId="{8D5BB34C-5C01-4F2B-99A8-CE2CA49B6709}" type="sibTrans" cxnId="{AA9D6A69-C4F6-42AE-BF7A-FF8B9D93AD35}">
      <dgm:prSet/>
      <dgm:spPr/>
      <dgm:t>
        <a:bodyPr/>
        <a:lstStyle/>
        <a:p>
          <a:endParaRPr lang="en-GB"/>
        </a:p>
      </dgm:t>
    </dgm:pt>
    <dgm:pt modelId="{FFBD9B36-FC45-4AFD-87D1-7E841FD8210A}">
      <dgm:prSet phldrT="[Text]"/>
      <dgm:spPr>
        <a:solidFill>
          <a:srgbClr val="DF2DCA"/>
        </a:solidFill>
      </dgm:spPr>
      <dgm:t>
        <a:bodyPr/>
        <a:lstStyle/>
        <a:p>
          <a:r>
            <a:rPr lang="en-GB" b="0" dirty="0" smtClean="0"/>
            <a:t>Chorley Rewards and Loyalty</a:t>
          </a:r>
          <a:endParaRPr lang="en-GB" b="0" dirty="0"/>
        </a:p>
      </dgm:t>
    </dgm:pt>
    <dgm:pt modelId="{A7CD82F6-6F8F-4C45-87B8-0B2FABAF019F}" type="parTrans" cxnId="{CC414631-C28B-43DD-ADAA-0ADEF0889EBC}">
      <dgm:prSet/>
      <dgm:spPr/>
      <dgm:t>
        <a:bodyPr/>
        <a:lstStyle/>
        <a:p>
          <a:endParaRPr lang="en-GB"/>
        </a:p>
      </dgm:t>
    </dgm:pt>
    <dgm:pt modelId="{A106A3B3-C3BE-4ECF-B490-FA77F69F930E}" type="sibTrans" cxnId="{CC414631-C28B-43DD-ADAA-0ADEF0889EBC}">
      <dgm:prSet/>
      <dgm:spPr/>
      <dgm:t>
        <a:bodyPr/>
        <a:lstStyle/>
        <a:p>
          <a:endParaRPr lang="en-GB"/>
        </a:p>
      </dgm:t>
    </dgm:pt>
    <dgm:pt modelId="{8F377C51-4562-4C62-8CFF-69AB60AAFF69}" type="pres">
      <dgm:prSet presAssocID="{9BB5A824-E051-492D-BCCE-13A2644808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12FD4B9-4252-4660-8B9C-1DA4D998D3D0}" type="pres">
      <dgm:prSet presAssocID="{8EC9A999-E995-4E1D-B341-8984CBBC2CA0}" presName="centerShape" presStyleLbl="node0" presStyleIdx="0" presStyleCnt="1"/>
      <dgm:spPr/>
      <dgm:t>
        <a:bodyPr/>
        <a:lstStyle/>
        <a:p>
          <a:endParaRPr lang="en-GB"/>
        </a:p>
      </dgm:t>
    </dgm:pt>
    <dgm:pt modelId="{07040786-B3BB-4E78-980C-EA9FA42B4721}" type="pres">
      <dgm:prSet presAssocID="{D3E60CD4-411B-41A3-B255-E348DC66C4AB}" presName="parTrans" presStyleLbl="sibTrans2D1" presStyleIdx="0" presStyleCnt="4"/>
      <dgm:spPr/>
      <dgm:t>
        <a:bodyPr/>
        <a:lstStyle/>
        <a:p>
          <a:endParaRPr lang="en-GB"/>
        </a:p>
      </dgm:t>
    </dgm:pt>
    <dgm:pt modelId="{3BBB3AC8-218F-4AD5-9F66-E751B16638E1}" type="pres">
      <dgm:prSet presAssocID="{D3E60CD4-411B-41A3-B255-E348DC66C4AB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82D28200-C06F-44E0-B362-E364DDE85F4E}" type="pres">
      <dgm:prSet presAssocID="{DC10C590-E870-4422-9844-AF4B28E0F39F}" presName="node" presStyleLbl="node1" presStyleIdx="0" presStyleCnt="4" custRadScaleRad="95864" custRadScaleInc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C4BBB1-10EF-4507-B993-F2C8EC5880A9}" type="pres">
      <dgm:prSet presAssocID="{2F2B6DC5-F005-46E9-BD11-EC3E5FBEBF45}" presName="parTrans" presStyleLbl="sibTrans2D1" presStyleIdx="1" presStyleCnt="4"/>
      <dgm:spPr/>
      <dgm:t>
        <a:bodyPr/>
        <a:lstStyle/>
        <a:p>
          <a:endParaRPr lang="en-GB"/>
        </a:p>
      </dgm:t>
    </dgm:pt>
    <dgm:pt modelId="{8E1BD78C-ADE3-42A4-9F48-A82D0242B941}" type="pres">
      <dgm:prSet presAssocID="{2F2B6DC5-F005-46E9-BD11-EC3E5FBEBF45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667D33DE-CEBB-4CE3-A398-745C187BADE4}" type="pres">
      <dgm:prSet presAssocID="{0B0AE812-468E-43CF-B34E-513FD575F0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B19C1F-A551-4281-919F-84D230195377}" type="pres">
      <dgm:prSet presAssocID="{626B6232-A0C8-4C64-A3F5-5E7B835117E8}" presName="parTrans" presStyleLbl="sibTrans2D1" presStyleIdx="2" presStyleCnt="4"/>
      <dgm:spPr/>
      <dgm:t>
        <a:bodyPr/>
        <a:lstStyle/>
        <a:p>
          <a:endParaRPr lang="en-GB"/>
        </a:p>
      </dgm:t>
    </dgm:pt>
    <dgm:pt modelId="{32A71CAF-27FB-4FBD-8857-392218F24F58}" type="pres">
      <dgm:prSet presAssocID="{626B6232-A0C8-4C64-A3F5-5E7B835117E8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EE652224-9802-44CB-AC76-E7ECE5C1A42B}" type="pres">
      <dgm:prSet presAssocID="{9D778D60-7D66-47F0-A935-2A6F3423051A}" presName="node" presStyleLbl="node1" presStyleIdx="2" presStyleCnt="4" custRadScaleRad="108839" custRadScaleInc="72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D14D2B-7AFE-428F-B8AA-BAA72304F0D8}" type="pres">
      <dgm:prSet presAssocID="{A7CD82F6-6F8F-4C45-87B8-0B2FABAF019F}" presName="parTrans" presStyleLbl="sibTrans2D1" presStyleIdx="3" presStyleCnt="4"/>
      <dgm:spPr/>
      <dgm:t>
        <a:bodyPr/>
        <a:lstStyle/>
        <a:p>
          <a:endParaRPr lang="en-GB"/>
        </a:p>
      </dgm:t>
    </dgm:pt>
    <dgm:pt modelId="{8528C624-6494-4D57-BC9D-D7718CC6C240}" type="pres">
      <dgm:prSet presAssocID="{A7CD82F6-6F8F-4C45-87B8-0B2FABAF019F}" presName="connectorText" presStyleLbl="sibTrans2D1" presStyleIdx="3" presStyleCnt="4"/>
      <dgm:spPr/>
      <dgm:t>
        <a:bodyPr/>
        <a:lstStyle/>
        <a:p>
          <a:endParaRPr lang="en-GB"/>
        </a:p>
      </dgm:t>
    </dgm:pt>
    <dgm:pt modelId="{60255566-A488-43F0-9E8B-CE9E1DDDBA72}" type="pres">
      <dgm:prSet presAssocID="{FFBD9B36-FC45-4AFD-87D1-7E841FD8210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71D0830-80DC-4140-B2E3-644F296D9D6C}" srcId="{9BB5A824-E051-492D-BCCE-13A2644808B5}" destId="{8EC9A999-E995-4E1D-B341-8984CBBC2CA0}" srcOrd="0" destOrd="0" parTransId="{6B9EB97E-17AA-4C7A-832F-D857BAAC8E39}" sibTransId="{94A7FFC4-428D-44FB-AE2E-C76245F27479}"/>
    <dgm:cxn modelId="{F7F52A4D-BD6D-4B27-9E3C-559A704128A4}" type="presOf" srcId="{A7CD82F6-6F8F-4C45-87B8-0B2FABAF019F}" destId="{FED14D2B-7AFE-428F-B8AA-BAA72304F0D8}" srcOrd="0" destOrd="0" presId="urn:microsoft.com/office/officeart/2005/8/layout/radial5"/>
    <dgm:cxn modelId="{56C098D5-097B-49F4-87D4-EEB8A1E0F00F}" type="presOf" srcId="{FFBD9B36-FC45-4AFD-87D1-7E841FD8210A}" destId="{60255566-A488-43F0-9E8B-CE9E1DDDBA72}" srcOrd="0" destOrd="0" presId="urn:microsoft.com/office/officeart/2005/8/layout/radial5"/>
    <dgm:cxn modelId="{CF6C6608-E119-4A70-B928-4F8553BCCB4B}" srcId="{8EC9A999-E995-4E1D-B341-8984CBBC2CA0}" destId="{0B0AE812-468E-43CF-B34E-513FD575F0FF}" srcOrd="1" destOrd="0" parTransId="{2F2B6DC5-F005-46E9-BD11-EC3E5FBEBF45}" sibTransId="{83318A4C-FDF0-4D60-9049-AE8452763E90}"/>
    <dgm:cxn modelId="{AAD49874-81B8-448B-8B0F-4BC76F8B47F3}" type="presOf" srcId="{D3E60CD4-411B-41A3-B255-E348DC66C4AB}" destId="{3BBB3AC8-218F-4AD5-9F66-E751B16638E1}" srcOrd="1" destOrd="0" presId="urn:microsoft.com/office/officeart/2005/8/layout/radial5"/>
    <dgm:cxn modelId="{411A67B5-AC40-4C99-B516-2C2F9DC04A1F}" srcId="{8EC9A999-E995-4E1D-B341-8984CBBC2CA0}" destId="{DC10C590-E870-4422-9844-AF4B28E0F39F}" srcOrd="0" destOrd="0" parTransId="{D3E60CD4-411B-41A3-B255-E348DC66C4AB}" sibTransId="{A7AAA84D-5EDA-4000-95F3-C558E8E661F1}"/>
    <dgm:cxn modelId="{CC414631-C28B-43DD-ADAA-0ADEF0889EBC}" srcId="{8EC9A999-E995-4E1D-B341-8984CBBC2CA0}" destId="{FFBD9B36-FC45-4AFD-87D1-7E841FD8210A}" srcOrd="3" destOrd="0" parTransId="{A7CD82F6-6F8F-4C45-87B8-0B2FABAF019F}" sibTransId="{A106A3B3-C3BE-4ECF-B490-FA77F69F930E}"/>
    <dgm:cxn modelId="{2A80993E-3923-49E3-BB3F-DE0EB63DD378}" type="presOf" srcId="{626B6232-A0C8-4C64-A3F5-5E7B835117E8}" destId="{32A71CAF-27FB-4FBD-8857-392218F24F58}" srcOrd="1" destOrd="0" presId="urn:microsoft.com/office/officeart/2005/8/layout/radial5"/>
    <dgm:cxn modelId="{293142F5-AB2A-4D1D-ABBF-3C37700CC72B}" type="presOf" srcId="{8EC9A999-E995-4E1D-B341-8984CBBC2CA0}" destId="{912FD4B9-4252-4660-8B9C-1DA4D998D3D0}" srcOrd="0" destOrd="0" presId="urn:microsoft.com/office/officeart/2005/8/layout/radial5"/>
    <dgm:cxn modelId="{FD6F16C3-5051-48B6-BD55-A7E49BDCB1B7}" type="presOf" srcId="{D3E60CD4-411B-41A3-B255-E348DC66C4AB}" destId="{07040786-B3BB-4E78-980C-EA9FA42B4721}" srcOrd="0" destOrd="0" presId="urn:microsoft.com/office/officeart/2005/8/layout/radial5"/>
    <dgm:cxn modelId="{A3F76A1D-6547-4014-829D-139142A24B17}" type="presOf" srcId="{9BB5A824-E051-492D-BCCE-13A2644808B5}" destId="{8F377C51-4562-4C62-8CFF-69AB60AAFF69}" srcOrd="0" destOrd="0" presId="urn:microsoft.com/office/officeart/2005/8/layout/radial5"/>
    <dgm:cxn modelId="{AA9D6A69-C4F6-42AE-BF7A-FF8B9D93AD35}" srcId="{8EC9A999-E995-4E1D-B341-8984CBBC2CA0}" destId="{9D778D60-7D66-47F0-A935-2A6F3423051A}" srcOrd="2" destOrd="0" parTransId="{626B6232-A0C8-4C64-A3F5-5E7B835117E8}" sibTransId="{8D5BB34C-5C01-4F2B-99A8-CE2CA49B6709}"/>
    <dgm:cxn modelId="{3205EC3C-9C22-4258-B628-56AB4A79E698}" type="presOf" srcId="{626B6232-A0C8-4C64-A3F5-5E7B835117E8}" destId="{4CB19C1F-A551-4281-919F-84D230195377}" srcOrd="0" destOrd="0" presId="urn:microsoft.com/office/officeart/2005/8/layout/radial5"/>
    <dgm:cxn modelId="{34E094CE-B7C4-41C7-BC4E-F3728C8325FC}" type="presOf" srcId="{0B0AE812-468E-43CF-B34E-513FD575F0FF}" destId="{667D33DE-CEBB-4CE3-A398-745C187BADE4}" srcOrd="0" destOrd="0" presId="urn:microsoft.com/office/officeart/2005/8/layout/radial5"/>
    <dgm:cxn modelId="{19A254B4-9947-4020-A649-B51929484E45}" type="presOf" srcId="{9D778D60-7D66-47F0-A935-2A6F3423051A}" destId="{EE652224-9802-44CB-AC76-E7ECE5C1A42B}" srcOrd="0" destOrd="0" presId="urn:microsoft.com/office/officeart/2005/8/layout/radial5"/>
    <dgm:cxn modelId="{1147D52B-E101-40CA-812F-73FB90C2A644}" type="presOf" srcId="{DC10C590-E870-4422-9844-AF4B28E0F39F}" destId="{82D28200-C06F-44E0-B362-E364DDE85F4E}" srcOrd="0" destOrd="0" presId="urn:microsoft.com/office/officeart/2005/8/layout/radial5"/>
    <dgm:cxn modelId="{263F6AB9-3DE2-4964-849B-2E2F41FCCECA}" type="presOf" srcId="{2F2B6DC5-F005-46E9-BD11-EC3E5FBEBF45}" destId="{8E1BD78C-ADE3-42A4-9F48-A82D0242B941}" srcOrd="1" destOrd="0" presId="urn:microsoft.com/office/officeart/2005/8/layout/radial5"/>
    <dgm:cxn modelId="{86053B7C-959C-433F-B712-2529047BBFCC}" type="presOf" srcId="{2F2B6DC5-F005-46E9-BD11-EC3E5FBEBF45}" destId="{2BC4BBB1-10EF-4507-B993-F2C8EC5880A9}" srcOrd="0" destOrd="0" presId="urn:microsoft.com/office/officeart/2005/8/layout/radial5"/>
    <dgm:cxn modelId="{BECE5661-D6F7-4B40-AB07-7631440E4FBD}" type="presOf" srcId="{A7CD82F6-6F8F-4C45-87B8-0B2FABAF019F}" destId="{8528C624-6494-4D57-BC9D-D7718CC6C240}" srcOrd="1" destOrd="0" presId="urn:microsoft.com/office/officeart/2005/8/layout/radial5"/>
    <dgm:cxn modelId="{C2EB439B-2FB1-4EB0-AD37-8A166FEBE095}" type="presParOf" srcId="{8F377C51-4562-4C62-8CFF-69AB60AAFF69}" destId="{912FD4B9-4252-4660-8B9C-1DA4D998D3D0}" srcOrd="0" destOrd="0" presId="urn:microsoft.com/office/officeart/2005/8/layout/radial5"/>
    <dgm:cxn modelId="{845B3976-EC36-4534-9E72-B3E716F59DCC}" type="presParOf" srcId="{8F377C51-4562-4C62-8CFF-69AB60AAFF69}" destId="{07040786-B3BB-4E78-980C-EA9FA42B4721}" srcOrd="1" destOrd="0" presId="urn:microsoft.com/office/officeart/2005/8/layout/radial5"/>
    <dgm:cxn modelId="{7342CE4E-6EA8-4F30-BF65-9D104191BDE2}" type="presParOf" srcId="{07040786-B3BB-4E78-980C-EA9FA42B4721}" destId="{3BBB3AC8-218F-4AD5-9F66-E751B16638E1}" srcOrd="0" destOrd="0" presId="urn:microsoft.com/office/officeart/2005/8/layout/radial5"/>
    <dgm:cxn modelId="{BDE85BA7-71ED-40C1-8974-C60F75C81ED5}" type="presParOf" srcId="{8F377C51-4562-4C62-8CFF-69AB60AAFF69}" destId="{82D28200-C06F-44E0-B362-E364DDE85F4E}" srcOrd="2" destOrd="0" presId="urn:microsoft.com/office/officeart/2005/8/layout/radial5"/>
    <dgm:cxn modelId="{24700328-07C8-455C-BF89-BC478336F7C0}" type="presParOf" srcId="{8F377C51-4562-4C62-8CFF-69AB60AAFF69}" destId="{2BC4BBB1-10EF-4507-B993-F2C8EC5880A9}" srcOrd="3" destOrd="0" presId="urn:microsoft.com/office/officeart/2005/8/layout/radial5"/>
    <dgm:cxn modelId="{2D44ECB1-B08C-44CC-A17A-5415AEFFBAE4}" type="presParOf" srcId="{2BC4BBB1-10EF-4507-B993-F2C8EC5880A9}" destId="{8E1BD78C-ADE3-42A4-9F48-A82D0242B941}" srcOrd="0" destOrd="0" presId="urn:microsoft.com/office/officeart/2005/8/layout/radial5"/>
    <dgm:cxn modelId="{CA93722F-C243-4D7B-B4FE-4743E70AB8D7}" type="presParOf" srcId="{8F377C51-4562-4C62-8CFF-69AB60AAFF69}" destId="{667D33DE-CEBB-4CE3-A398-745C187BADE4}" srcOrd="4" destOrd="0" presId="urn:microsoft.com/office/officeart/2005/8/layout/radial5"/>
    <dgm:cxn modelId="{747AF9CB-05E5-4556-B56A-FFD1CB9FB69A}" type="presParOf" srcId="{8F377C51-4562-4C62-8CFF-69AB60AAFF69}" destId="{4CB19C1F-A551-4281-919F-84D230195377}" srcOrd="5" destOrd="0" presId="urn:microsoft.com/office/officeart/2005/8/layout/radial5"/>
    <dgm:cxn modelId="{1BAEFB17-1757-4CBE-B6C5-50A875964AA9}" type="presParOf" srcId="{4CB19C1F-A551-4281-919F-84D230195377}" destId="{32A71CAF-27FB-4FBD-8857-392218F24F58}" srcOrd="0" destOrd="0" presId="urn:microsoft.com/office/officeart/2005/8/layout/radial5"/>
    <dgm:cxn modelId="{01ACE7CF-70A2-4B05-B535-3BE668937A9E}" type="presParOf" srcId="{8F377C51-4562-4C62-8CFF-69AB60AAFF69}" destId="{EE652224-9802-44CB-AC76-E7ECE5C1A42B}" srcOrd="6" destOrd="0" presId="urn:microsoft.com/office/officeart/2005/8/layout/radial5"/>
    <dgm:cxn modelId="{7D271DB3-8C96-47A9-BB9E-0C40B898C281}" type="presParOf" srcId="{8F377C51-4562-4C62-8CFF-69AB60AAFF69}" destId="{FED14D2B-7AFE-428F-B8AA-BAA72304F0D8}" srcOrd="7" destOrd="0" presId="urn:microsoft.com/office/officeart/2005/8/layout/radial5"/>
    <dgm:cxn modelId="{576DE7AE-C019-42B0-8D90-EF58B0289E2C}" type="presParOf" srcId="{FED14D2B-7AFE-428F-B8AA-BAA72304F0D8}" destId="{8528C624-6494-4D57-BC9D-D7718CC6C240}" srcOrd="0" destOrd="0" presId="urn:microsoft.com/office/officeart/2005/8/layout/radial5"/>
    <dgm:cxn modelId="{BF583A24-CEAB-4A98-8F28-553DF02F6BA0}" type="presParOf" srcId="{8F377C51-4562-4C62-8CFF-69AB60AAFF69}" destId="{60255566-A488-43F0-9E8B-CE9E1DDDBA7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2FD4B9-4252-4660-8B9C-1DA4D998D3D0}">
      <dsp:nvSpPr>
        <dsp:cNvPr id="0" name=""/>
        <dsp:cNvSpPr/>
      </dsp:nvSpPr>
      <dsp:spPr>
        <a:xfrm>
          <a:off x="3520082" y="1668264"/>
          <a:ext cx="1189434" cy="118943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Mobile Marketing Hub</a:t>
          </a:r>
          <a:endParaRPr lang="en-GB" sz="1500" kern="1200" dirty="0"/>
        </a:p>
      </dsp:txBody>
      <dsp:txXfrm>
        <a:off x="3520082" y="1668264"/>
        <a:ext cx="1189434" cy="1189434"/>
      </dsp:txXfrm>
    </dsp:sp>
    <dsp:sp modelId="{07040786-B3BB-4E78-980C-EA9FA42B4721}">
      <dsp:nvSpPr>
        <dsp:cNvPr id="0" name=""/>
        <dsp:cNvSpPr/>
      </dsp:nvSpPr>
      <dsp:spPr>
        <a:xfrm rot="16200000">
          <a:off x="4006991" y="1268749"/>
          <a:ext cx="215617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6200000">
        <a:off x="4006991" y="1268749"/>
        <a:ext cx="215617" cy="404407"/>
      </dsp:txXfrm>
    </dsp:sp>
    <dsp:sp modelId="{82D28200-C06F-44E0-B362-E364DDE85F4E}">
      <dsp:nvSpPr>
        <dsp:cNvPr id="0" name=""/>
        <dsp:cNvSpPr/>
      </dsp:nvSpPr>
      <dsp:spPr>
        <a:xfrm>
          <a:off x="3520082" y="72004"/>
          <a:ext cx="1189434" cy="1189434"/>
        </a:xfrm>
        <a:prstGeom prst="ellipse">
          <a:avLst/>
        </a:prstGeom>
        <a:solidFill>
          <a:srgbClr val="ED3C1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Chorley Beer Festival</a:t>
          </a:r>
          <a:endParaRPr lang="en-GB" sz="1200" b="1" kern="1200" dirty="0"/>
        </a:p>
      </dsp:txBody>
      <dsp:txXfrm>
        <a:off x="3520082" y="72004"/>
        <a:ext cx="1189434" cy="1189434"/>
      </dsp:txXfrm>
    </dsp:sp>
    <dsp:sp modelId="{2BC4BBB1-10EF-4507-B993-F2C8EC5880A9}">
      <dsp:nvSpPr>
        <dsp:cNvPr id="0" name=""/>
        <dsp:cNvSpPr/>
      </dsp:nvSpPr>
      <dsp:spPr>
        <a:xfrm>
          <a:off x="4814170" y="2060777"/>
          <a:ext cx="2521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>
        <a:off x="4814170" y="2060777"/>
        <a:ext cx="252118" cy="404407"/>
      </dsp:txXfrm>
    </dsp:sp>
    <dsp:sp modelId="{667D33DE-CEBB-4CE3-A398-745C187BADE4}">
      <dsp:nvSpPr>
        <dsp:cNvPr id="0" name=""/>
        <dsp:cNvSpPr/>
      </dsp:nvSpPr>
      <dsp:spPr>
        <a:xfrm>
          <a:off x="5185212" y="166826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Chorley Trails</a:t>
          </a:r>
          <a:endParaRPr lang="en-GB" sz="1400" b="1" kern="1200" dirty="0"/>
        </a:p>
      </dsp:txBody>
      <dsp:txXfrm>
        <a:off x="5185212" y="1668264"/>
        <a:ext cx="1189434" cy="1189434"/>
      </dsp:txXfrm>
    </dsp:sp>
    <dsp:sp modelId="{4CB19C1F-A551-4281-919F-84D230195377}">
      <dsp:nvSpPr>
        <dsp:cNvPr id="0" name=""/>
        <dsp:cNvSpPr/>
      </dsp:nvSpPr>
      <dsp:spPr>
        <a:xfrm rot="5421323">
          <a:off x="3982772" y="2887727"/>
          <a:ext cx="253796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5421323">
        <a:off x="3982772" y="2887727"/>
        <a:ext cx="253796" cy="404407"/>
      </dsp:txXfrm>
    </dsp:sp>
    <dsp:sp modelId="{EE652224-9802-44CB-AC76-E7ECE5C1A42B}">
      <dsp:nvSpPr>
        <dsp:cNvPr id="0" name=""/>
        <dsp:cNvSpPr/>
      </dsp:nvSpPr>
      <dsp:spPr>
        <a:xfrm>
          <a:off x="3509734" y="3336528"/>
          <a:ext cx="1189434" cy="1189434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Destination Chorley</a:t>
          </a:r>
          <a:endParaRPr lang="en-GB" sz="1200" b="1" kern="1200" dirty="0"/>
        </a:p>
      </dsp:txBody>
      <dsp:txXfrm>
        <a:off x="3509734" y="3336528"/>
        <a:ext cx="1189434" cy="1189434"/>
      </dsp:txXfrm>
    </dsp:sp>
    <dsp:sp modelId="{FED14D2B-7AFE-428F-B8AA-BAA72304F0D8}">
      <dsp:nvSpPr>
        <dsp:cNvPr id="0" name=""/>
        <dsp:cNvSpPr/>
      </dsp:nvSpPr>
      <dsp:spPr>
        <a:xfrm rot="10800000">
          <a:off x="3163311" y="2060777"/>
          <a:ext cx="2521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kern="1200"/>
        </a:p>
      </dsp:txBody>
      <dsp:txXfrm rot="10800000">
        <a:off x="3163311" y="2060777"/>
        <a:ext cx="252118" cy="404407"/>
      </dsp:txXfrm>
    </dsp:sp>
    <dsp:sp modelId="{60255566-A488-43F0-9E8B-CE9E1DDDBA72}">
      <dsp:nvSpPr>
        <dsp:cNvPr id="0" name=""/>
        <dsp:cNvSpPr/>
      </dsp:nvSpPr>
      <dsp:spPr>
        <a:xfrm>
          <a:off x="1854952" y="1668264"/>
          <a:ext cx="1189434" cy="1189434"/>
        </a:xfrm>
        <a:prstGeom prst="ellipse">
          <a:avLst/>
        </a:prstGeom>
        <a:solidFill>
          <a:srgbClr val="DF2DC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Chorley Rewards and Loyalty</a:t>
          </a:r>
          <a:endParaRPr lang="en-GB" sz="1400" b="0" kern="1200" dirty="0"/>
        </a:p>
      </dsp:txBody>
      <dsp:txXfrm>
        <a:off x="1854952" y="1668264"/>
        <a:ext cx="1189434" cy="1189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56B7C-F2CD-4C3D-BDB8-B8EEC10A201A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126AB-0C84-49FC-9E8C-C24910E3627E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FFB5B-E3F2-40AD-9570-212A5EB91DFC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FFB5B-E3F2-40AD-9570-212A5EB91DFC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FFB5B-E3F2-40AD-9570-212A5EB91DFC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B828-2DB5-4833-B086-1DB902FFD3D8}" type="datetimeFigureOut">
              <a:rPr lang="en-GB" smtClean="0"/>
              <a:pPr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0C69-8CA6-4339-B860-75CD1691667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gif"/><Relationship Id="rId7" Type="http://schemas.openxmlformats.org/officeDocument/2006/relationships/image" Target="../media/image63.jpeg"/><Relationship Id="rId12" Type="http://schemas.openxmlformats.org/officeDocument/2006/relationships/image" Target="../media/image4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microsoft.com/office/2007/relationships/diagramDrawing" Target="../diagrams/drawing1.xml"/><Relationship Id="rId4" Type="http://schemas.openxmlformats.org/officeDocument/2006/relationships/image" Target="../media/image87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iff"/><Relationship Id="rId3" Type="http://schemas.openxmlformats.org/officeDocument/2006/relationships/image" Target="../media/image103.tiff"/><Relationship Id="rId7" Type="http://schemas.openxmlformats.org/officeDocument/2006/relationships/image" Target="../media/image107.tif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tiff"/><Relationship Id="rId5" Type="http://schemas.openxmlformats.org/officeDocument/2006/relationships/image" Target="../media/image105.jpeg"/><Relationship Id="rId10" Type="http://schemas.openxmlformats.org/officeDocument/2006/relationships/image" Target="../media/image110.tiff"/><Relationship Id="rId4" Type="http://schemas.openxmlformats.org/officeDocument/2006/relationships/image" Target="../media/image104.tiff"/><Relationship Id="rId9" Type="http://schemas.openxmlformats.org/officeDocument/2006/relationships/image" Target="../media/image109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4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clive@3miadvantage.co.uk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er presentatio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556792"/>
            <a:ext cx="84249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</a:rPr>
              <a:t>Business to Business event</a:t>
            </a:r>
            <a:r>
              <a:rPr lang="en-GB" sz="4400" dirty="0" smtClean="0">
                <a:solidFill>
                  <a:schemeClr val="bg1"/>
                </a:solidFill>
              </a:rPr>
              <a:t/>
            </a:r>
            <a:br>
              <a:rPr lang="en-GB" sz="4400" dirty="0" smtClean="0">
                <a:solidFill>
                  <a:schemeClr val="bg1"/>
                </a:solidFill>
              </a:rPr>
            </a:br>
            <a:r>
              <a:rPr lang="en-GB" sz="4400" dirty="0" smtClean="0">
                <a:solidFill>
                  <a:schemeClr val="bg1"/>
                </a:solidFill>
              </a:rPr>
              <a:t/>
            </a:r>
            <a:br>
              <a:rPr lang="en-GB" sz="4400" dirty="0" smtClean="0">
                <a:solidFill>
                  <a:schemeClr val="bg1"/>
                </a:solidFill>
              </a:rPr>
            </a:br>
            <a:r>
              <a:rPr lang="en-GB" sz="4400" b="1" i="1" dirty="0" smtClean="0">
                <a:solidFill>
                  <a:schemeClr val="bg1"/>
                </a:solidFill>
              </a:rPr>
              <a:t>Reinventing our High Street: Embracing online retailing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nline retail market share graph 2008-2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840760" cy="5029226"/>
          </a:xfrm>
          <a:prstGeom prst="rect">
            <a:avLst/>
          </a:prstGeom>
          <a:noFill/>
        </p:spPr>
      </p:pic>
      <p:pic>
        <p:nvPicPr>
          <p:cNvPr id="4100" name="Picture 4" descr="logo of Centre for Retail Research, Nottingham U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445224"/>
            <a:ext cx="4032448" cy="443570"/>
          </a:xfrm>
          <a:prstGeom prst="rect">
            <a:avLst/>
          </a:prstGeom>
          <a:noFill/>
        </p:spPr>
      </p:pic>
      <p:sp>
        <p:nvSpPr>
          <p:cNvPr id="4" name="Striped Right Arrow 3"/>
          <p:cNvSpPr/>
          <p:nvPr/>
        </p:nvSpPr>
        <p:spPr>
          <a:xfrm>
            <a:off x="6948264" y="1052736"/>
            <a:ext cx="792088" cy="144016"/>
          </a:xfrm>
          <a:prstGeom prst="strip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6-Point Star 4"/>
          <p:cNvSpPr/>
          <p:nvPr/>
        </p:nvSpPr>
        <p:spPr>
          <a:xfrm>
            <a:off x="7596336" y="548680"/>
            <a:ext cx="1440160" cy="115212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21.5%</a:t>
            </a:r>
          </a:p>
          <a:p>
            <a:pPr algn="ctr"/>
            <a:r>
              <a:rPr lang="en-GB" dirty="0" smtClean="0"/>
              <a:t>by 2018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anB.DOTCOM\Desktop\OF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802484" cy="4824536"/>
          </a:xfrm>
          <a:prstGeom prst="rect">
            <a:avLst/>
          </a:prstGeom>
          <a:noFill/>
        </p:spPr>
      </p:pic>
      <p:pic>
        <p:nvPicPr>
          <p:cNvPr id="2052" name="Picture 4" descr="Office for National Statistic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661248"/>
            <a:ext cx="2238375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anB.DOTCOM\Desktop\OF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802484" cy="4824536"/>
          </a:xfrm>
          <a:prstGeom prst="rect">
            <a:avLst/>
          </a:prstGeom>
          <a:noFill/>
        </p:spPr>
      </p:pic>
      <p:pic>
        <p:nvPicPr>
          <p:cNvPr id="2052" name="Picture 4" descr="Office for National Statistic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661248"/>
            <a:ext cx="2238375" cy="533400"/>
          </a:xfrm>
          <a:prstGeom prst="rect">
            <a:avLst/>
          </a:prstGeom>
          <a:noFill/>
        </p:spPr>
      </p:pic>
      <p:sp>
        <p:nvSpPr>
          <p:cNvPr id="4" name="Up Arrow 3"/>
          <p:cNvSpPr/>
          <p:nvPr/>
        </p:nvSpPr>
        <p:spPr>
          <a:xfrm>
            <a:off x="2843808" y="2060848"/>
            <a:ext cx="1512168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+ 14.7%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www.wallpapersmag.com/wp-content/uploads/2013/03/Fantasy-Computer-Goldfish-Creative-Art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22" y="188640"/>
            <a:ext cx="8410534" cy="5256584"/>
          </a:xfrm>
          <a:prstGeom prst="rect">
            <a:avLst/>
          </a:prstGeom>
          <a:noFill/>
        </p:spPr>
      </p:pic>
      <p:pic>
        <p:nvPicPr>
          <p:cNvPr id="4" name="Picture 4" descr="http://www.wallpapersmag.com/wp-content/uploads/2013/03/Fantasy-Computer-Goldfish-Creative-Art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1053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www.wallpapersmag.com/wp-content/uploads/2013/03/Fantasy-Computer-Goldfish-Creative-Art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22" y="188640"/>
            <a:ext cx="8410534" cy="5256584"/>
          </a:xfrm>
          <a:prstGeom prst="rect">
            <a:avLst/>
          </a:prstGeom>
          <a:noFill/>
        </p:spPr>
      </p:pic>
      <p:pic>
        <p:nvPicPr>
          <p:cNvPr id="4" name="Picture 4" descr="http://www.wallpapersmag.com/wp-content/uploads/2013/03/Fantasy-Computer-Goldfish-Creative-Art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10534" cy="5256584"/>
          </a:xfrm>
          <a:prstGeom prst="rect">
            <a:avLst/>
          </a:prstGeom>
          <a:noFill/>
        </p:spPr>
      </p:pic>
      <p:pic>
        <p:nvPicPr>
          <p:cNvPr id="5" name="Picture 4" descr="http://www.swampstallionfishingadventures.com/wordpress/wp-content/uploads/birdfish-300x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800" y="188641"/>
            <a:ext cx="379501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987923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6632"/>
            <a:ext cx="3384376" cy="259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924944"/>
            <a:ext cx="3384376" cy="24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32656"/>
            <a:ext cx="2228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72208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465313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Currently have approx 282,000 products on Amazon</a:t>
            </a:r>
            <a:endParaRPr lang="en-GB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653136"/>
            <a:ext cx="3352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AutoShape 6" descr="data:image/jpeg;base64,/9j/4AAQSkZJRgABAQAAAQABAAD/2wCEAAkGBxAPEhUUEBQUFRQQDxYUFBAXEBcQFBUUFRQWFhQVFRUYHCghGBonHBcVLTEhJSkrLy4uGB8zODMsNyguLisBCgoKDg0OGxAQGywkICQsLCwsLCwvLCwsLCwsLCwsLCwsLCwsLCwsLCwsLCwsLCwsLCwrLCwsLCwsLCwsLCwsLP/AABEIAHsBOQMBEQACEQEDEQH/xAAcAAEAAgMBAQEAAAAAAAAAAAAABgcBBAUDAgj/xABNEAABAwIDAwYHCgwEBwAAAAABAAIDBBEFEiEGMUEHEyJRYYEIFDJxkbHRMzRCcnSSk6GzwRUWI1JUc3WCstLh8DVTYqIXJDZDwsTi/8QAGwEBAAIDAQEAAAAAAAAAAAAAAAUGAgMEAQf/xAAzEQEAAgEDAwEGBQMEAwAAAAAAAQIDBAUREiExEwYUMkFRcSIzUmGRFYGhFjRDYiNCsf/aAAwDAQACEQMRAD8AvFAQEBAQEBAQEBAQEBAQEBAQEBAQEBAQEBAQEBAQEBAQEBAQEBAQEBAQEBAQEBAQEBAQEBAQEBAQEBAQEBAQEBAQEBAQEBAQEBAQEBAQEBAQEBAQYugXQLoF0C6BdAugXQLoF0C6BdAugXQYuvBzMQxyOB+R7X3sCCBcEelcGp3HFp7dN+Xkzw1vxpg6n/NHtXL/AFzTfu864ZZtPASBZ4ud+X+qypvOntMRHPd71Q7gKlonl6XWQXQcmux+GF5Y4OJFr2FwL623qMz7rgw26bcvJmIeH40wdT/mj2rR/XNN+7zrh7Um0EcrsjGvLiCbWA3Dz/3ddGn3PDnv0U5exMS5dJt5TSSxwlkrJJnMDGOa06SAlriWuIA3fOCkuHqV3QLoF0C6BdAugXQLoMoCAgICAgIMFAQEBAQEBAKCA8re1dVhcEMlLkzSTljs7M4sGF2mo4hdug01dRk6bMbTxCr/APjNi/XT/Qf/AEpn+jYfrLX6krR5JNq6rFKeaSqyZo6gMbkZkGXI12upublQ2v01dPk6atlZ5hPFwshJngaFVirIzbyiOA9qiNVvODBPHPMujHpr37tJ2Ou4MHe7+iibe0lufw0/y6I0X1lydoKzno82TpR63Dr6cRuXHqdzjWTEWrxLDLouI7SjkVU13Z51yTjtCPtimIbC1x2a/CcbOVvOwi/lM6Lu7cfRZXba9R62COfMNtZdVSTJ4V1SImOedzW39gWjUZoxYptJKu5ZS9xc7e4knvVCzZJyXm0/NonvL4WsTDZWgyR53eVJqOxo3K37PpfTx+pPmW2sOuKGIEERsuLWdkbcW3WNtFMsmwvQQEBAQEBAQZQEBAQEBAQYKAgICAgICAgqXwiPetN8qP2ZUts/50/ZryeFDqzNS+vB396VPysfZNVZ3j82Ps3Y/C11EM2hjNQWM03u0v61D7zqpwafiPMujTY+u6NqhzaZnmUxEcNygw901zewHG19VKbdtd9XzPPEObPqIxzwV+HOiFyQ5p0va3dZZa/ar6OIvzy8w6iMvZCMRpuakI4HVvmK8xX668ufLXpnu2KKTM3XeNPYtWWvEo/NXiXf2YrOamDT5MnR/e+D7FJ7PqfSzdM+JY0lN7q4tiLbYVurYm8Ok7/xH3+hVvfNT4xQwvKNqtNTcwiiM8rW8N7vij2rv2/TevmiPkyrHKwGNsLDgFea1isdMNz6WQICAgICAgICDKAgICAgICDF0GLrwLr0eMtXGzynsb53getY8xDOuO9vETLUfj1G3fUQDzzsH3p11+rZ7rm/RP8AEsDaGiO6pp/p2e1Ouv1Pdc36J/iWzDiMD/Jljd5pGn1FItH1Y2wZa+az/DYDgdyyap7eVT+EP71pvlR+zKl9m/On7NeTwodWVpX14O/vSp+Vj7JqrW8fmx9m7H4WsXAb/YofiWxpYjRc9bpWtfhfeozcdv8Ae4ivPDdhzelPLT/AX+v/AG/1UPPs3/3dPvv7N6hgELcpcDqTfdvUxocGPR4vT64c2W05Lc8PDGpGmIgEE5hxvxXJvebHbSzETEy2aWsxkjshuOUudmYb49e7iqlpcnFun6u/PTmOXJw34XcurN4Q+dvA21G8G47ty00t02i0fJzwntDiLXwCU6AMJd2Fu9XnBq6203qy389kGqpzK9z3b3Ov7B6LKl6nNObJN5+bTbu8lpiHia7M0HNR5nDpSansHwR/fWrltGk9LF1T5ltrHEO0paGQvQQEBAQEBAQEGUBAQEBAQYKDymlawFziA1ouXE2AA3klePa1taeI7yrPaTlPIJZQtBA0594uD8Rn3n0Lhy6zieKrXoPZvriL6ieP2hB8Q2irKi/OzyEH4IeWN9DbLitnvPzWbDtGkxR2pH93KcLm51J4nU+la+Zn5u2MdI7RHD1p6V8mkcbnkcGRl/8ACF7FLT4a8mowYvjtEPWbDJ4xd8ErR1uge0ekhezjvHylhXW6a/w3if7w1MoPV6FjzMOjprZuUmJ1EPuUsjLfmyED0Xss65bR4lz5dBp8scWpDG12PVVfBHFUPDhFJna/LZ18pbYkaEKb2ncZxZOZVjdfZ/DWvOLsg0sRabFXjBqKZa81UzPp74bdNku2X25lw2hmhptJ6iozc6RcRs5trbt4F9xpfdvXHqNDGbNF58fRqi3EcItiFfNUOzTyPkcT5T3l57rnRdePDipHFYiGPMu3sZi9fBMwUczmWN3NJLoso352HQj61G7tbTYcE2vH2dGmxXy34hfFLjj6pgde3BzQbAEb/wC+1fINy3DPfJPE8R8k1XSVx+Q9qiOq958zLd01hm3Z9STS8fFE8ETUKxjmO73hH203NSPbw0I8x3KQtfrpEoTV16bPZa4cj3ZWOEbox5L3Bx7uH1BdNNVeuGcXyl7EtdcrF0cCoeflAPkt6TvMNw7ypHbdLObNHPiGVYT0BXiIiI4htZXoICAgICAgICAgygICAgICDBQVrywYy5jY6VhtzoL5ddcoIDG+Ym/oXDrcnHEQtHs1oq5Mls1vl4+6q1GL3EMrxk7WxuDitq44n+Rq9462t3jv0XTpscXv3RG9aydLpptXzPaF90lJHE0Nja1jQLBrRYKYivT2h80vkvknm08y9iF6wVbysbPxRNZUxNDC5+SRoFg64Ja6w4+1R+sxREdULd7Na+9sk4Lzz9FaqNXZr1u4edd2i+JG7l8MOXWRZmnrGoVi2/POPLEfJVNz00ZcMz84TPkW2Shr5pZalgfHTBobGdWukfe2YcQAN3apXddXakRSnblU6V58pnysbB0fiUlRTwsilpgHnI3KHsBs4OA03G9+xR+36y9csVme0srV7K12EhGSR/EyBvc1oP3hRXtbnmclcceOExs9IitrSsXZWXpPb1gH0aKga6vNYlJ5o47rEwekaGBxFy7W54dSsWzaDHXBGS0d5QOpyzN5h6Y2BzR849a2b1SsaW0xDzSzPqQjiofKYedTR543PG+IAn4pvf0KT0mnnJitaPkjNwjw5C1IoXgyveOZ4JTjZyg5mIXHSf0ndnUO4K67XpfRwxM+ZbojiHWClHogICAgICAgICAgygICAgICDBQUpysuJryDwp47f7lFa2fxx9l+9l6x7rM/9kNXEs4g2sNxKalfzkDyx+UjMLHQ7xqFnS80nmHJq9Ji1VOjLHMOr+O2JfpL/ms/lW73rJ9Ud/p/Rfp/yfjvif6S/wCaz+VPesn1e/6f0P6f8tTE9o6yqZknmc9mYOykNGo3HQLC+e944lv0206bTX68deJcq60pNr1u4edd2i+JGbl8MNF27uUvj+Ov3Qeb4J+y2vB4aPFak8TVgdwjFvWVJbr8dfspFfMp9tw2+G1v7PqPsXqPwfmV+8PZ8KB2EdeB44icn0sZb1FcPtXWY1FZ/ZM7RPNJj9062ZP5b9w/cqTrO+OUlm8cLSwmUOib2aHuVp2jNTJpqxE94VzUV4yS1cfqBlDOJNz5go/2g1NfSjHE927R0mbdThqnSlHVwBoJeDuLQCPSrT7PUi0XrKO13yRjEabmpXsGoa7TzHUetRutxRizWrCJtHdrLleOls9SCWZoduZ0yOu24elSe1YIy545+XdlSO6eBXaI4jhuZXrwQEBAQEBAQQHlj2mqsLo45qRzWvfVNjJcwPBaY5Dax7WhBuck+P1GI0DZ6lwdI6aRpIaGCzSANAgmSDKAgICAgIMFBTPK9Tlta13CSnbb91zgfWovXR+OJXv2WyROntX6ShC4VqEEn5OIIZa1rJmNe18TwGuGYZhYjTuK6tJx18Sr/tHa9dL1UnjiVu/ixQfo0P0YUr6dfooXvmf9c/yz+LFB+jQ/RhPSr9D33P8Arn+XMxqnwiiDTUQwMDyQ38je5G/cFrvGOnxcOnTTrNRPGK1p/u5f4Y2e/Ng+gPsWv1cH7O33DdP+38oNyr1mHywwjDgwPE5L8jObOTIQLm2oupPbMum9SerhpzaPcqx+Ln+VYlk3En0qerk0dpiIju474tbWJm0zwu7wePelT8rH2TVH7xx6scfRwUT3bf8Aw6t/Z9T9g9R2n/Nr94/+sp8PzLsnijaeSzzZklgXcGkbiexSXtFtttTg66+YdO36n0r9M/NamzPuw+IfuXyzW0mlJraFhyWi1eYS5kjm+SSL9RsorHmvj+CZhyWpW3mG1BSOe1zzezWk673EBSOHb8ufHbNk57Oe+atLRWrUURPl1xPZ1tnj0nfFCs/s3b8doR+u+SP7Qe+JPOP4QuXdP9zZFW8uco9i7uyHux/Vn1hTmxfnz9mVEyVuZtLGcTjo4JJ5jaOCMvcd5sOAHEnd3o9UtTcp2P4lJIcMpY+bi1LcnOODeGd7ngFx6mj2oJHyYcqT8SmNLWRsjqMrixzAWtfkF3sLHElrwATv4HdZBo7a8q9UytNDhULJJGyCIyOBkLpeLY2AgWG656j50GhRcrGKUFW2nxmnY0EtzFrebexr90gIcWPb5uo66WQXbG8OFxqCLg9YIugqXlR5UK3Ca3xenjp3sNOyTNIyRzruLgRdsgFtOpB2uVDbmqwmnppYGQvdUOs8SNeQPyYd0crxbU8boIPykbQS4ngFJUzNY18teQWsDgwZWztFg4k7h1oOvyc7SR4Xs6aiSxLaiVsbCfdJXHoMHoJPYCUHd5KdscTxgyS1EVPHTx9EOZHIHySaaNLpCMoG/TiEFkICAgICAgwUEO5SNnHV0AdELzU5Lmj85pAzs+od4XLqsXXXsmdk3D3TN+L4beVJuBGhuCDYgixBG8EdaiJiY8vpFL1vHNZ5hheNjYoKx8EjJYzZ8bw5p4XHA9h+9Z0vNZ5hzarT0z4px28SuHBeUahmYOedzL+LXAlt/wDS4bwpWmqpbz2fPtVsGqw2npjqj6w3qrbvDWC/PtdYeSwOcfUs51GOPm56bNrLzx6cx91V7b7TnEZmua0tiiBbG07zc3c53abBRuoz+pPZddm2udFSev4pR1cyca1duHnXdoviRm5cdMOPXTgDKN5Vr27RWvbrspu566ta+nVb3g7zjmatl9RNG+3nYQT9QXu81/8ALE/srmPwn3KJUCPDK0njRys75GGMfW4KN01erLWP3Z28Pygrrw51mchofNWuY9xMTKZ5yF2gcXNAt9arO+7dpr0ibV7y6sWoyR2iV8R4bE3UNHfqqvj2nTY55irbbPkn5tosBFraWtbgpD069PTPhq5ny8PEYvzG+hc/uOn/AEQy9W/1fcVMxmrWgHrAstmPTYsU80rw8ta0+ZQjaD3xJ8YfwhUzdf8Ac2abeXOUexdzZD3Y/qz6wpzYvz5+zKqZXVuZoLy3OP4GqrcTBfzeMRH12R6jHg4AeK1R4+NN+zBCCZYZyf4XT1QqoYyJxI54f4w93SeHB/QLrahztLIKT5O+ltHHm1/5yqOvWI5iPrQdfwjWjxynPE0pBPYHmyC8NlpC6ipnO8p1JCT5zG26D8/eEH/ig+RxfxPQSvwg/eND+sP2LUEZx7/pah/aD/8A2EEQxJ9V4hSB3vbnagx2B91zAPznde1rdiD9QbBx0rcPphRe4GBpaTbMSR0y+3w82a/bdBIUBAQEBAQEHyQgjG0mxFJXEucDHKf+6ywJ+MDo7vWjLp65Epod31Gl7VnmPpKDYhyW1bPcZI5BwveN33hcdtDb5SsmD2pxT2yVmPs4k+w+JsPvdzu1rmuHrWmdLkj5JGm/6K0d78NWTZfEG76WfujLvUsZ0+T6N9d30U/8kPlmzNe7dSz98Th6093yfSWU7vo4/wCSP5bUGxWJv3Uzx2uLWj1rKNLkn5Oe+/aKv/vy69DyYVz/AHR0UY+MZD6AtldFb5y4MvtTgr8FZlyOVLZNmF0sLmSPfJLOWucQGtyhhPRaO0bySp/ZdFT1eLd1c3DftRqI4jiIVYSrhWIrHEK/NpmeZS3k62vdhFQZCwvimZlkYNHEBxyuYToSDf61w67Se9RHTPeHtbcJFyk8qLMSg8WpY3sje4Ole+wccpuGNDTuva5PUuPQ7ZbHfrvLK1+VYFTrUu3we8IIbUVLgQHubCwkb8vSeR3kDu7FW95y9V4p9G7HHZcYChmxlAsgwV4IPj1NI6okLWPILhYhhIPRHEBU7ctPktqJmKy1255aHic3+XJ9G72KP91zfpljxLtbKU72zEuY5o5s6lpbxHWFM7LhyY80zaGdIdbbCaaOhqX02bnmU0hiytzu5wN6OVtjc34WVpZq72WpsSxrCq6nxLnWySPaITLCYLFobIzQgXbnaLoIPsftFiGzZnhloZHmUggOD4wHtuA5rg0h7PN1b0HT5H9kK2bEBiFTE+KON0kgL2GPnJZA4WY065RnJvu0A11Qae1GAVuB4v47DA+aAVDp43ta5zLPvnjkc0HI7pOGu/eg1sYZiG1Nex7KWSGNrGxFxDiyNgJLnPlLQMxubC3ADtQTrlExPF6OrpocOE5pxBEHmOnMrRZ5abuDTY5QEEa5fdnqp1VHVNje+F1MyMva0uyPaXaPsNL5tEGjtviuKY1RUp/B8rGQvLczGSSmR4jALmtydFluOutxfRBt4zg9U7ZujhbTzmVmIOLoRTyc40fl9Sy1wNRr2oOxgGxklbs46CSJ8dRFUSzQtfGWPztOgyuF7OaSO/sQZ5Ca6tpXOo6unqGRPvJDI+nkY1knw2FxbYBw1HaD1oLsQEBAQEBAQYQYQLICBZAsgICCDcquyM+LQwxwOY0xTF7i8kCxYW6WHauzQ6qNPfqmOWF45Vr/AMEsR/zIPnO/lUt/WqfpYemlkPJLzuGx0872sqYJJXRzsu5uV7r5HggEt9RXD/UpjP6kR2+jPo7IDW8kmLxus2Jkg/OZM21vM4ghSePdsEx37Nc45dLAORmvlePG3Mgjv0rOEkhHENA0B7SVpz7vSI4xwyjHK98IwyKkhZDA3LHE3K1v3k8SdblQF72vM2t5bY7N1YggICAvOBiycQFk4iBlejCAgWQECyAgWQEBAQZQZQEBAQEBAQEGLIFkCyBZAsgWQECyAgxZeBZBmyBZehZAsgWQLIFkCyBZAsgWQLIFkCyBZAsgICBZAsgygICAgICAgICAgICAgICAgICAgICAgICAgICAgICAgICAgICAgICAgICAgICAgICAgICAgICAgICAgICAgICAgICAgICAgICAgICAgICAgICAgICA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704" name="AutoShape 8" descr="data:image/jpeg;base64,/9j/4AAQSkZJRgABAQAAAQABAAD/2wCEAAkGBxAPEhUUEBQUFRQQDxYUFBAXEBcQFBUUFRQWFhQVFRUYHCghGBonHBcVLTEhJSkrLy4uGB8zODMsNyguLisBCgoKDg0OGxAQGywkICQsLCwsLCwvLCwsLCwsLCwsLCwsLCwsLCwsLCwsLCwsLCwsLCwrLCwsLCwsLCwsLCwsLP/AABEIAHsBOQMBEQACEQEDEQH/xAAcAAEAAgMBAQEAAAAAAAAAAAAABgcBBAUDAgj/xABNEAABAwIDAwYHCgwEBwAAAAABAAIDBBEFEiEGMUEHEyJRYYEIFDJxkbHRMzRCcnSSk6GzwRUWI1JUc3WCstLh8DVTYqIXJDZDwsTi/8QAGwEBAAIDAQEAAAAAAAAAAAAAAAUGAgMEAQf/xAAzEQEAAgEDAwEGBQMEAwAAAAAAAQIDBAUREiExEwYUMkFRcSIzUmGRFYGhFjRDYiNCsf/aAAwDAQACEQMRAD8AvFAQEBAQEBAQEBAQEBAQEBAQEBAQEBAQEBAQEBAQEBAQEBAQEBAQEBAQEBAQEBAQEBAQEBAQEBAQEBAQEBAQEBAQEBAQEBAQEBAQEBAQEBAQEBAQYugXQLoF0C6BdAugXQLoF0C6BdAugXQYuvBzMQxyOB+R7X3sCCBcEelcGp3HFp7dN+Xkzw1vxpg6n/NHtXL/AFzTfu864ZZtPASBZ4ud+X+qypvOntMRHPd71Q7gKlonl6XWQXQcmux+GF5Y4OJFr2FwL623qMz7rgw26bcvJmIeH40wdT/mj2rR/XNN+7zrh7Um0EcrsjGvLiCbWA3Dz/3ddGn3PDnv0U5exMS5dJt5TSSxwlkrJJnMDGOa06SAlriWuIA3fOCkuHqV3QLoF0C6BdAugXQLoMoCAgICAgIMFAQEBAQEBAKCA8re1dVhcEMlLkzSTljs7M4sGF2mo4hdug01dRk6bMbTxCr/APjNi/XT/Qf/AEpn+jYfrLX6krR5JNq6rFKeaSqyZo6gMbkZkGXI12upublQ2v01dPk6atlZ5hPFwshJngaFVirIzbyiOA9qiNVvODBPHPMujHpr37tJ2Ou4MHe7+iibe0lufw0/y6I0X1lydoKzno82TpR63Dr6cRuXHqdzjWTEWrxLDLouI7SjkVU13Z51yTjtCPtimIbC1x2a/CcbOVvOwi/lM6Lu7cfRZXba9R62COfMNtZdVSTJ4V1SImOedzW39gWjUZoxYptJKu5ZS9xc7e4knvVCzZJyXm0/NonvL4WsTDZWgyR53eVJqOxo3K37PpfTx+pPmW2sOuKGIEERsuLWdkbcW3WNtFMsmwvQQEBAQEBAQZQEBAQEBAQYKAgICAgICAgqXwiPetN8qP2ZUts/50/ZryeFDqzNS+vB396VPysfZNVZ3j82Ps3Y/C11EM2hjNQWM03u0v61D7zqpwafiPMujTY+u6NqhzaZnmUxEcNygw901zewHG19VKbdtd9XzPPEObPqIxzwV+HOiFyQ5p0va3dZZa/ar6OIvzy8w6iMvZCMRpuakI4HVvmK8xX668ufLXpnu2KKTM3XeNPYtWWvEo/NXiXf2YrOamDT5MnR/e+D7FJ7PqfSzdM+JY0lN7q4tiLbYVurYm8Ok7/xH3+hVvfNT4xQwvKNqtNTcwiiM8rW8N7vij2rv2/TevmiPkyrHKwGNsLDgFea1isdMNz6WQICAgICAgICDKAgICAgICDF0GLrwLr0eMtXGzynsb53getY8xDOuO9vETLUfj1G3fUQDzzsH3p11+rZ7rm/RP8AEsDaGiO6pp/p2e1Ouv1Pdc36J/iWzDiMD/Jljd5pGn1FItH1Y2wZa+az/DYDgdyyap7eVT+EP71pvlR+zKl9m/On7NeTwodWVpX14O/vSp+Vj7JqrW8fmx9m7H4WsXAb/YofiWxpYjRc9bpWtfhfeozcdv8Ae4ivPDdhzelPLT/AX+v/AG/1UPPs3/3dPvv7N6hgELcpcDqTfdvUxocGPR4vT64c2W05Lc8PDGpGmIgEE5hxvxXJvebHbSzETEy2aWsxkjshuOUudmYb49e7iqlpcnFun6u/PTmOXJw34XcurN4Q+dvA21G8G47ty00t02i0fJzwntDiLXwCU6AMJd2Fu9XnBq6203qy389kGqpzK9z3b3Ov7B6LKl6nNObJN5+bTbu8lpiHia7M0HNR5nDpSansHwR/fWrltGk9LF1T5ltrHEO0paGQvQQEBAQEBAQEGUBAQEBAQYKDymlawFziA1ouXE2AA3klePa1taeI7yrPaTlPIJZQtBA0594uD8Rn3n0Lhy6zieKrXoPZvriL6ieP2hB8Q2irKi/OzyEH4IeWN9DbLitnvPzWbDtGkxR2pH93KcLm51J4nU+la+Zn5u2MdI7RHD1p6V8mkcbnkcGRl/8ACF7FLT4a8mowYvjtEPWbDJ4xd8ErR1uge0ekhezjvHylhXW6a/w3if7w1MoPV6FjzMOjprZuUmJ1EPuUsjLfmyED0Xss65bR4lz5dBp8scWpDG12PVVfBHFUPDhFJna/LZ18pbYkaEKb2ncZxZOZVjdfZ/DWvOLsg0sRabFXjBqKZa81UzPp74bdNku2X25lw2hmhptJ6iozc6RcRs5trbt4F9xpfdvXHqNDGbNF58fRqi3EcItiFfNUOzTyPkcT5T3l57rnRdePDipHFYiGPMu3sZi9fBMwUczmWN3NJLoso352HQj61G7tbTYcE2vH2dGmxXy34hfFLjj6pgde3BzQbAEb/wC+1fINy3DPfJPE8R8k1XSVx+Q9qiOq958zLd01hm3Z9STS8fFE8ETUKxjmO73hH203NSPbw0I8x3KQtfrpEoTV16bPZa4cj3ZWOEbox5L3Bx7uH1BdNNVeuGcXyl7EtdcrF0cCoeflAPkt6TvMNw7ypHbdLObNHPiGVYT0BXiIiI4htZXoICAgICAgICAgygICAgICDBQVrywYy5jY6VhtzoL5ddcoIDG+Ym/oXDrcnHEQtHs1oq5Mls1vl4+6q1GL3EMrxk7WxuDitq44n+Rq9462t3jv0XTpscXv3RG9aydLpptXzPaF90lJHE0Nja1jQLBrRYKYivT2h80vkvknm08y9iF6wVbysbPxRNZUxNDC5+SRoFg64Ja6w4+1R+sxREdULd7Na+9sk4Lzz9FaqNXZr1u4edd2i+JG7l8MOXWRZmnrGoVi2/POPLEfJVNz00ZcMz84TPkW2Shr5pZalgfHTBobGdWukfe2YcQAN3apXddXakRSnblU6V58pnysbB0fiUlRTwsilpgHnI3KHsBs4OA03G9+xR+36y9csVme0srV7K12EhGSR/EyBvc1oP3hRXtbnmclcceOExs9IitrSsXZWXpPb1gH0aKga6vNYlJ5o47rEwekaGBxFy7W54dSsWzaDHXBGS0d5QOpyzN5h6Y2BzR849a2b1SsaW0xDzSzPqQjiofKYedTR543PG+IAn4pvf0KT0mnnJitaPkjNwjw5C1IoXgyveOZ4JTjZyg5mIXHSf0ndnUO4K67XpfRwxM+ZbojiHWClHogICAgICAgICAgygICAgICDBQUpysuJryDwp47f7lFa2fxx9l+9l6x7rM/9kNXEs4g2sNxKalfzkDyx+UjMLHQ7xqFnS80nmHJq9Ji1VOjLHMOr+O2JfpL/ms/lW73rJ9Ud/p/Rfp/yfjvif6S/wCaz+VPesn1e/6f0P6f8tTE9o6yqZknmc9mYOykNGo3HQLC+e944lv0206bTX68deJcq60pNr1u4edd2i+JGbl8MNF27uUvj+Ov3Qeb4J+y2vB4aPFak8TVgdwjFvWVJbr8dfspFfMp9tw2+G1v7PqPsXqPwfmV+8PZ8KB2EdeB44icn0sZb1FcPtXWY1FZ/ZM7RPNJj9062ZP5b9w/cqTrO+OUlm8cLSwmUOib2aHuVp2jNTJpqxE94VzUV4yS1cfqBlDOJNz5go/2g1NfSjHE927R0mbdThqnSlHVwBoJeDuLQCPSrT7PUi0XrKO13yRjEabmpXsGoa7TzHUetRutxRizWrCJtHdrLleOls9SCWZoduZ0yOu24elSe1YIy545+XdlSO6eBXaI4jhuZXrwQEBAQEBAQQHlj2mqsLo45qRzWvfVNjJcwPBaY5Dax7WhBuck+P1GI0DZ6lwdI6aRpIaGCzSANAgmSDKAgICAgIMFBTPK9Tlta13CSnbb91zgfWovXR+OJXv2WyROntX6ShC4VqEEn5OIIZa1rJmNe18TwGuGYZhYjTuK6tJx18Sr/tHa9dL1UnjiVu/ixQfo0P0YUr6dfooXvmf9c/yz+LFB+jQ/RhPSr9D33P8Arn+XMxqnwiiDTUQwMDyQ38je5G/cFrvGOnxcOnTTrNRPGK1p/u5f4Y2e/Ng+gPsWv1cH7O33DdP+38oNyr1mHywwjDgwPE5L8jObOTIQLm2oupPbMum9SerhpzaPcqx+Ln+VYlk3En0qerk0dpiIju474tbWJm0zwu7wePelT8rH2TVH7xx6scfRwUT3bf8Aw6t/Z9T9g9R2n/Nr94/+sp8PzLsnijaeSzzZklgXcGkbiexSXtFtttTg66+YdO36n0r9M/NamzPuw+IfuXyzW0mlJraFhyWi1eYS5kjm+SSL9RsorHmvj+CZhyWpW3mG1BSOe1zzezWk673EBSOHb8ufHbNk57Oe+atLRWrUURPl1xPZ1tnj0nfFCs/s3b8doR+u+SP7Qe+JPOP4QuXdP9zZFW8uco9i7uyHux/Vn1hTmxfnz9mVEyVuZtLGcTjo4JJ5jaOCMvcd5sOAHEnd3o9UtTcp2P4lJIcMpY+bi1LcnOODeGd7ngFx6mj2oJHyYcqT8SmNLWRsjqMrixzAWtfkF3sLHElrwATv4HdZBo7a8q9UytNDhULJJGyCIyOBkLpeLY2AgWG656j50GhRcrGKUFW2nxmnY0EtzFrebexr90gIcWPb5uo66WQXbG8OFxqCLg9YIugqXlR5UK3Ca3xenjp3sNOyTNIyRzruLgRdsgFtOpB2uVDbmqwmnppYGQvdUOs8SNeQPyYd0crxbU8boIPykbQS4ngFJUzNY18teQWsDgwZWztFg4k7h1oOvyc7SR4Xs6aiSxLaiVsbCfdJXHoMHoJPYCUHd5KdscTxgyS1EVPHTx9EOZHIHySaaNLpCMoG/TiEFkICAgICAgwUEO5SNnHV0AdELzU5Lmj85pAzs+od4XLqsXXXsmdk3D3TN+L4beVJuBGhuCDYgixBG8EdaiJiY8vpFL1vHNZ5hheNjYoKx8EjJYzZ8bw5p4XHA9h+9Z0vNZ5hzarT0z4px28SuHBeUahmYOedzL+LXAlt/wDS4bwpWmqpbz2fPtVsGqw2npjqj6w3qrbvDWC/PtdYeSwOcfUs51GOPm56bNrLzx6cx91V7b7TnEZmua0tiiBbG07zc3c53abBRuoz+pPZddm2udFSev4pR1cyca1duHnXdoviRm5cdMOPXTgDKN5Vr27RWvbrspu566ta+nVb3g7zjmatl9RNG+3nYQT9QXu81/8ALE/srmPwn3KJUCPDK0njRys75GGMfW4KN01erLWP3Z28Pygrrw51mchofNWuY9xMTKZ5yF2gcXNAt9arO+7dpr0ibV7y6sWoyR2iV8R4bE3UNHfqqvj2nTY55irbbPkn5tosBFraWtbgpD069PTPhq5ny8PEYvzG+hc/uOn/AEQy9W/1fcVMxmrWgHrAstmPTYsU80rw8ta0+ZQjaD3xJ8YfwhUzdf8Ac2abeXOUexdzZD3Y/qz6wpzYvz5+zKqZXVuZoLy3OP4GqrcTBfzeMRH12R6jHg4AeK1R4+NN+zBCCZYZyf4XT1QqoYyJxI54f4w93SeHB/QLrahztLIKT5O+ltHHm1/5yqOvWI5iPrQdfwjWjxynPE0pBPYHmyC8NlpC6ipnO8p1JCT5zG26D8/eEH/ig+RxfxPQSvwg/eND+sP2LUEZx7/pah/aD/8A2EEQxJ9V4hSB3vbnagx2B91zAPznde1rdiD9QbBx0rcPphRe4GBpaTbMSR0y+3w82a/bdBIUBAQEBAQEHyQgjG0mxFJXEucDHKf+6ywJ+MDo7vWjLp65Epod31Gl7VnmPpKDYhyW1bPcZI5BwveN33hcdtDb5SsmD2pxT2yVmPs4k+w+JsPvdzu1rmuHrWmdLkj5JGm/6K0d78NWTZfEG76WfujLvUsZ0+T6N9d30U/8kPlmzNe7dSz98Th6093yfSWU7vo4/wCSP5bUGxWJv3Uzx2uLWj1rKNLkn5Oe+/aKv/vy69DyYVz/AHR0UY+MZD6AtldFb5y4MvtTgr8FZlyOVLZNmF0sLmSPfJLOWucQGtyhhPRaO0bySp/ZdFT1eLd1c3DftRqI4jiIVYSrhWIrHEK/NpmeZS3k62vdhFQZCwvimZlkYNHEBxyuYToSDf61w67Se9RHTPeHtbcJFyk8qLMSg8WpY3sje4Ole+wccpuGNDTuva5PUuPQ7ZbHfrvLK1+VYFTrUu3we8IIbUVLgQHubCwkb8vSeR3kDu7FW95y9V4p9G7HHZcYChmxlAsgwV4IPj1NI6okLWPILhYhhIPRHEBU7ctPktqJmKy1255aHic3+XJ9G72KP91zfpljxLtbKU72zEuY5o5s6lpbxHWFM7LhyY80zaGdIdbbCaaOhqX02bnmU0hiytzu5wN6OVtjc34WVpZq72WpsSxrCq6nxLnWySPaITLCYLFobIzQgXbnaLoIPsftFiGzZnhloZHmUggOD4wHtuA5rg0h7PN1b0HT5H9kK2bEBiFTE+KON0kgL2GPnJZA4WY065RnJvu0A11Qae1GAVuB4v47DA+aAVDp43ta5zLPvnjkc0HI7pOGu/eg1sYZiG1Nex7KWSGNrGxFxDiyNgJLnPlLQMxubC3ADtQTrlExPF6OrpocOE5pxBEHmOnMrRZ5abuDTY5QEEa5fdnqp1VHVNje+F1MyMva0uyPaXaPsNL5tEGjtviuKY1RUp/B8rGQvLczGSSmR4jALmtydFluOutxfRBt4zg9U7ZujhbTzmVmIOLoRTyc40fl9Sy1wNRr2oOxgGxklbs46CSJ8dRFUSzQtfGWPztOgyuF7OaSO/sQZ5Ca6tpXOo6unqGRPvJDI+nkY1knw2FxbYBw1HaD1oLsQEBAQEBAQYQYQLICBZAsgICCDcquyM+LQwxwOY0xTF7i8kCxYW6WHauzQ6qNPfqmOWF45Vr/AMEsR/zIPnO/lUt/WqfpYemlkPJLzuGx0872sqYJJXRzsu5uV7r5HggEt9RXD/UpjP6kR2+jPo7IDW8kmLxus2Jkg/OZM21vM4ghSePdsEx37Nc45dLAORmvlePG3Mgjv0rOEkhHENA0B7SVpz7vSI4xwyjHK98IwyKkhZDA3LHE3K1v3k8SdblQF72vM2t5bY7N1YggICAvOBiycQFk4iBlejCAgWQECyAgWQEBAQZQZQEBAQEBAQEGLIFkCyBZAsgWQECyAgxZeBZBmyBZehZAsgWQLIFkCyBZAsgWQLIFkCyBZAsgICBZAsgygICAgICAgICAgICAgICAgICAgICAgICAgICAgICAgICAgICAgICAgICAgICAgICAgICAgICAgICAgICAgICAgICAgICAgICAgICAgICAgICAgICA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6632"/>
            <a:ext cx="524760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16" descr="http://www.e-commercefacts.com/background/2012/02/ebay-great-britain/ebay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0" y="260648"/>
            <a:ext cx="2932688" cy="1152128"/>
          </a:xfrm>
          <a:prstGeom prst="rect">
            <a:avLst/>
          </a:prstGeom>
          <a:noFill/>
        </p:spPr>
      </p:pic>
      <p:pic>
        <p:nvPicPr>
          <p:cNvPr id="29714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209" y="1700808"/>
            <a:ext cx="293763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71703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Currently have approx  70,000 products on </a:t>
            </a:r>
            <a:r>
              <a:rPr lang="en-GB" dirty="0" err="1" smtClean="0"/>
              <a:t>ebay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9701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er presentatio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412776"/>
            <a:ext cx="763284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Alan Bewley – Opposites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Where </a:t>
            </a:r>
            <a:r>
              <a:rPr lang="en-GB" dirty="0" smtClean="0">
                <a:solidFill>
                  <a:schemeClr val="bg1"/>
                </a:solidFill>
              </a:rPr>
              <a:t>are we now, </a:t>
            </a:r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W</a:t>
            </a:r>
            <a:r>
              <a:rPr lang="en-GB" dirty="0" smtClean="0">
                <a:solidFill>
                  <a:schemeClr val="bg1"/>
                </a:solidFill>
              </a:rPr>
              <a:t>here </a:t>
            </a:r>
            <a:r>
              <a:rPr lang="en-GB" dirty="0" smtClean="0">
                <a:solidFill>
                  <a:schemeClr val="bg1"/>
                </a:solidFill>
              </a:rPr>
              <a:t>are we going 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ow </a:t>
            </a:r>
            <a:r>
              <a:rPr lang="en-GB" dirty="0" smtClean="0">
                <a:solidFill>
                  <a:schemeClr val="bg1"/>
                </a:solidFill>
              </a:rPr>
              <a:t>we independents can potentially harness the power of the internet</a:t>
            </a:r>
          </a:p>
          <a:p>
            <a:pPr>
              <a:buNone/>
            </a:pPr>
            <a:endParaRPr lang="en-GB" sz="11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Clive Hall – 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Digital </a:t>
            </a:r>
            <a:r>
              <a:rPr lang="en-GB" sz="2800" dirty="0" smtClean="0">
                <a:solidFill>
                  <a:schemeClr val="bg1"/>
                </a:solidFill>
              </a:rPr>
              <a:t>Mobile Marketing</a:t>
            </a:r>
          </a:p>
          <a:p>
            <a:pPr>
              <a:buNone/>
            </a:pPr>
            <a:endParaRPr lang="en-GB" sz="11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Adrian Robson (Edwards) &amp; James Norris (John Norris of Penrith)</a:t>
            </a:r>
          </a:p>
          <a:p>
            <a:pPr>
              <a:buNone/>
            </a:pPr>
            <a:endParaRPr lang="en-GB" sz="11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Questions &amp; Answers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404664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AGENDA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mail-attachment.googleusercontent.com/attachment/u/0/?ui=2&amp;ik=fac36d22c8&amp;view=att&amp;th=13f726ec1633a2cf&amp;attid=0.1&amp;disp=inline&amp;realattid=1438661287995244544-local0&amp;safe=1&amp;zw&amp;saduie=AG9B_P_ZKJmlq-kHQa9npwBp_GJ1&amp;sadet=1372014466069&amp;sads=PRpV9MCYc3UZyZ12UBxRTTF5g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https://mail-attachment.googleusercontent.com/attachment/u/0/?ui=2&amp;ik=fac36d22c8&amp;view=att&amp;th=13f726ec1633a2cf&amp;attid=0.1&amp;disp=inline&amp;realattid=1438661287995244544-local0&amp;safe=1&amp;zw&amp;saduie=AG9B_P_ZKJmlq-kHQa9npwBp_GJ1&amp;sadet=1372014466069&amp;sads=PRpV9MCYc3UZyZ12UBxRTTF5g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 descr="C:\Users\AllanB.DOTCOM\Downloads\play_storefront\20130621_163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40427" cy="2880320"/>
          </a:xfrm>
          <a:prstGeom prst="rect">
            <a:avLst/>
          </a:prstGeom>
          <a:noFill/>
        </p:spPr>
      </p:pic>
      <p:pic>
        <p:nvPicPr>
          <p:cNvPr id="8" name="Picture 7" descr="20130621_170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6883508" cy="329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87624" y="3861048"/>
            <a:ext cx="6768752" cy="216024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Developed our own in-house order management and stock checking system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Suppliers push data to our server 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Reliable stock is vital!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Checking over 350,000 items daily for price changes and availability</a:t>
            </a:r>
            <a:endParaRPr lang="en-GB" dirty="0"/>
          </a:p>
        </p:txBody>
      </p:sp>
      <p:pic>
        <p:nvPicPr>
          <p:cNvPr id="1028" name="Picture 4" descr="http://topdownleansystems.com/wordpress/wp-content/uploads/2012/05/retalon_inventory_manag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1860853" cy="1855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media.spokesman.com/photos/2010/06/30/anhinga_t470.jpg?84974f3f373deb0dda0f75a22ddd9b7d3a332b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6379493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lanB.DOTCOM\Desktop\char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689" y="548679"/>
            <a:ext cx="7802485" cy="482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anB.DOTCOM\Desktop\chart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657" y="692696"/>
            <a:ext cx="745311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lanB.DOTCOM\Desktop\char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947248" cy="4914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/>
          <a:lstStyle/>
          <a:p>
            <a:r>
              <a:rPr lang="en-GB" dirty="0" smtClean="0"/>
              <a:t>Future Trends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12776"/>
            <a:ext cx="6400800" cy="4176464"/>
          </a:xfrm>
          <a:ln>
            <a:noFill/>
          </a:ln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2000" dirty="0" smtClean="0"/>
              <a:t>Sales of tablets such as Apple's </a:t>
            </a:r>
            <a:r>
              <a:rPr lang="en-GB" sz="2000" dirty="0" err="1" smtClean="0"/>
              <a:t>iPad</a:t>
            </a:r>
            <a:r>
              <a:rPr lang="en-GB" sz="2000" dirty="0" smtClean="0"/>
              <a:t> and Samsung's Galaxy are expected to outsell desktop computers for the first time this year.</a:t>
            </a:r>
            <a:br>
              <a:rPr lang="en-GB" sz="2000" dirty="0" smtClean="0"/>
            </a:br>
            <a:endParaRPr lang="en-GB" sz="2000" dirty="0" smtClean="0"/>
          </a:p>
          <a:p>
            <a:pPr algn="l">
              <a:buFont typeface="Arial" pitchFamily="34" charset="0"/>
              <a:buChar char="•"/>
            </a:pPr>
            <a:r>
              <a:rPr lang="en-GB" sz="2000" dirty="0" smtClean="0"/>
              <a:t>The number of tablets sold this year is expected to increase by almost 50 per cent, to over 190 million units.</a:t>
            </a:r>
            <a:br>
              <a:rPr lang="en-GB" sz="2000" dirty="0" smtClean="0"/>
            </a:br>
            <a:endParaRPr lang="en-GB" sz="2000" dirty="0" smtClean="0"/>
          </a:p>
          <a:p>
            <a:pPr algn="l">
              <a:buFont typeface="Arial" pitchFamily="34" charset="0"/>
              <a:buChar char="•"/>
            </a:pPr>
            <a:r>
              <a:rPr lang="en-GB" sz="2000" dirty="0" smtClean="0"/>
              <a:t>The </a:t>
            </a:r>
            <a:r>
              <a:rPr lang="en-GB" sz="2000" dirty="0" err="1" smtClean="0"/>
              <a:t>smartphone</a:t>
            </a:r>
            <a:r>
              <a:rPr lang="en-GB" sz="2000" dirty="0" smtClean="0"/>
              <a:t> market is expected to grow 27 per cent this year to over 900 million units sold.</a:t>
            </a:r>
            <a:br>
              <a:rPr lang="en-GB" sz="2000" dirty="0" smtClean="0"/>
            </a:br>
            <a:endParaRPr lang="en-GB" sz="2000" dirty="0" smtClean="0"/>
          </a:p>
          <a:p>
            <a:pPr algn="l">
              <a:buFont typeface="Arial" pitchFamily="34" charset="0"/>
              <a:buChar char="•"/>
            </a:pPr>
            <a:r>
              <a:rPr lang="en-GB" sz="2000" dirty="0" smtClean="0"/>
              <a:t>By 2017, IDC predicts that over 350 million tablets will be sold per year, closing the gap on the 1.5 billion </a:t>
            </a:r>
            <a:r>
              <a:rPr lang="en-GB" sz="2000" dirty="0" err="1" smtClean="0"/>
              <a:t>smartphones</a:t>
            </a:r>
            <a:r>
              <a:rPr lang="en-GB" sz="2000" dirty="0" smtClean="0"/>
              <a:t> it estimates will be sold that year.</a:t>
            </a:r>
          </a:p>
          <a:p>
            <a:pPr algn="l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48680"/>
            <a:ext cx="1743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Y:\go4products\png\crosby-respons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994357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55528"/>
            <a:ext cx="8101050" cy="496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:\go4products\png\go4products-respons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80920" cy="5072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er presentatio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06084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Allan Bewley – </a:t>
            </a:r>
            <a:r>
              <a:rPr lang="en-GB" sz="4400" dirty="0" err="1" smtClean="0">
                <a:solidFill>
                  <a:schemeClr val="bg1"/>
                </a:solidFill>
              </a:rPr>
              <a:t>Oppo</a:t>
            </a:r>
            <a:r>
              <a:rPr lang="en-GB" sz="4400" dirty="0" smtClean="0">
                <a:solidFill>
                  <a:schemeClr val="bg1"/>
                </a:solidFill>
              </a:rPr>
              <a:t>-sites</a:t>
            </a:r>
          </a:p>
          <a:p>
            <a:pPr algn="ctr"/>
            <a:endParaRPr lang="en-GB" sz="4400" dirty="0" smtClean="0">
              <a:solidFill>
                <a:schemeClr val="bg1"/>
              </a:solidFill>
            </a:endParaRPr>
          </a:p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How to make the most of the internet and e-commerce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4278313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76056" y="404664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Bricks &amp; Mortar + E-commerce presents opportunities</a:t>
            </a:r>
            <a:br>
              <a:rPr lang="en-GB" dirty="0" smtClean="0"/>
            </a:b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Consider existing platforms such as </a:t>
            </a:r>
            <a:r>
              <a:rPr lang="en-GB" dirty="0" err="1" smtClean="0"/>
              <a:t>ebay</a:t>
            </a:r>
            <a:r>
              <a:rPr lang="en-GB" dirty="0" smtClean="0"/>
              <a:t> &amp; Amazon</a:t>
            </a:r>
            <a:br>
              <a:rPr lang="en-GB" dirty="0" smtClean="0"/>
            </a:b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Increasingly important to be visible across a range of devices with your own website</a:t>
            </a:r>
            <a:br>
              <a:rPr lang="en-GB" dirty="0" smtClean="0"/>
            </a:b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Customers will inevitably decide how they want to shop, we can either fight it or embrace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er presentatio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412776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Clive Hall, 3MI Advantage</a:t>
            </a:r>
          </a:p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Mobile Marketing 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4293096"/>
            <a:ext cx="4694126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1259632" y="4708511"/>
            <a:ext cx="2160240" cy="1525586"/>
            <a:chOff x="754599" y="4469186"/>
            <a:chExt cx="2665273" cy="17649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87284" y="4469188"/>
              <a:ext cx="832588" cy="15273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4599" y="4469186"/>
              <a:ext cx="854891" cy="15273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09490" y="4469187"/>
              <a:ext cx="987884" cy="1764910"/>
            </a:xfrm>
            <a:prstGeom prst="rect">
              <a:avLst/>
            </a:prstGeom>
          </p:spPr>
        </p:pic>
      </p:grpSp>
      <p:grpSp>
        <p:nvGrpSpPr>
          <p:cNvPr id="3" name="Group 1"/>
          <p:cNvGrpSpPr/>
          <p:nvPr/>
        </p:nvGrpSpPr>
        <p:grpSpPr>
          <a:xfrm>
            <a:off x="5436096" y="3933056"/>
            <a:ext cx="2448272" cy="2376263"/>
            <a:chOff x="5364088" y="2924944"/>
            <a:chExt cx="3121864" cy="3099800"/>
          </a:xfrm>
        </p:grpSpPr>
        <p:grpSp>
          <p:nvGrpSpPr>
            <p:cNvPr id="9" name="Group 9"/>
            <p:cNvGrpSpPr/>
            <p:nvPr/>
          </p:nvGrpSpPr>
          <p:grpSpPr>
            <a:xfrm>
              <a:off x="5364088" y="3936514"/>
              <a:ext cx="3103201" cy="2088230"/>
              <a:chOff x="2406616" y="4149079"/>
              <a:chExt cx="3677552" cy="255388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83433" y="4149079"/>
                <a:ext cx="1368153" cy="25538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06616" y="4149079"/>
                <a:ext cx="1157272" cy="216024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932040" y="4149079"/>
                <a:ext cx="1152128" cy="2150639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82751" y="2924944"/>
              <a:ext cx="3103201" cy="888857"/>
            </a:xfrm>
            <a:prstGeom prst="rect">
              <a:avLst/>
            </a:prstGeom>
          </p:spPr>
        </p:pic>
      </p:grpSp>
      <p:grpSp>
        <p:nvGrpSpPr>
          <p:cNvPr id="10" name="Group 14"/>
          <p:cNvGrpSpPr/>
          <p:nvPr/>
        </p:nvGrpSpPr>
        <p:grpSpPr>
          <a:xfrm>
            <a:off x="3275856" y="1772816"/>
            <a:ext cx="2736303" cy="2286519"/>
            <a:chOff x="1907704" y="878793"/>
            <a:chExt cx="5400600" cy="472334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878793"/>
              <a:ext cx="5400600" cy="1830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6"/>
            <p:cNvGrpSpPr/>
            <p:nvPr/>
          </p:nvGrpSpPr>
          <p:grpSpPr>
            <a:xfrm>
              <a:off x="2771800" y="2996952"/>
              <a:ext cx="3600400" cy="2605188"/>
              <a:chOff x="2771800" y="2996952"/>
              <a:chExt cx="3600400" cy="260518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71800" y="2996952"/>
                <a:ext cx="1181974" cy="2167508"/>
              </a:xfrm>
              <a:prstGeom prst="rect">
                <a:avLst/>
              </a:prstGeom>
            </p:spPr>
          </p:pic>
          <p:grpSp>
            <p:nvGrpSpPr>
              <p:cNvPr id="17" name="Group 18"/>
              <p:cNvGrpSpPr/>
              <p:nvPr/>
            </p:nvGrpSpPr>
            <p:grpSpPr>
              <a:xfrm>
                <a:off x="3851920" y="2996952"/>
                <a:ext cx="2520280" cy="2605188"/>
                <a:chOff x="3563888" y="4149080"/>
                <a:chExt cx="2520280" cy="2605188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3888" y="4149080"/>
                  <a:ext cx="1368152" cy="2605188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427137" y="4653983"/>
                  <a:ext cx="2161934" cy="115212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0162" y="332656"/>
            <a:ext cx="4694126" cy="122413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933056"/>
            <a:ext cx="2210465" cy="703891"/>
          </a:xfrm>
        </p:spPr>
      </p:pic>
    </p:spTree>
    <p:extLst>
      <p:ext uri="{BB962C8B-B14F-4D97-AF65-F5344CB8AC3E}">
        <p14:creationId xmlns:p14="http://schemas.microsoft.com/office/powerpoint/2010/main" xmlns="" val="2753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5284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One Mobile Marketing Hub</a:t>
            </a:r>
          </a:p>
          <a:p>
            <a:r>
              <a:rPr lang="en-GB" dirty="0" smtClean="0">
                <a:solidFill>
                  <a:srgbClr val="156FD1"/>
                </a:solidFill>
              </a:rPr>
              <a:t>Festival and Events </a:t>
            </a:r>
            <a:r>
              <a:rPr lang="en-GB" dirty="0" smtClean="0"/>
              <a:t>+ </a:t>
            </a:r>
            <a:r>
              <a:rPr lang="en-GB" dirty="0" smtClean="0">
                <a:solidFill>
                  <a:srgbClr val="156FD1"/>
                </a:solidFill>
              </a:rPr>
              <a:t>Trails</a:t>
            </a:r>
            <a:r>
              <a:rPr lang="en-GB" dirty="0" smtClean="0"/>
              <a:t> + </a:t>
            </a:r>
            <a:r>
              <a:rPr lang="en-GB" dirty="0" smtClean="0">
                <a:solidFill>
                  <a:srgbClr val="156FD1"/>
                </a:solidFill>
              </a:rPr>
              <a:t>Neighbourhood Loyalty  </a:t>
            </a:r>
            <a:endParaRPr lang="en-GB" dirty="0">
              <a:solidFill>
                <a:srgbClr val="156FD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3765" y="1916715"/>
            <a:ext cx="1620243" cy="3024453"/>
          </a:xfrm>
          <a:prstGeom prst="rect">
            <a:avLst/>
          </a:prstGeom>
          <a:effectLst>
            <a:reflection stA="17000" endPos="32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1900" y="1916832"/>
            <a:ext cx="1620180" cy="3024336"/>
          </a:xfrm>
          <a:prstGeom prst="rect">
            <a:avLst/>
          </a:prstGeom>
          <a:effectLst>
            <a:reflection blurRad="6350" stA="16000" endPos="3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701" y="1878800"/>
            <a:ext cx="1640555" cy="3062368"/>
          </a:xfrm>
          <a:prstGeom prst="rect">
            <a:avLst/>
          </a:prstGeom>
          <a:effectLst>
            <a:reflection blurRad="6350" stA="160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5913276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19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Clients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840504"/>
            <a:ext cx="1794336" cy="648072"/>
          </a:xfrm>
          <a:prstGeom prst="rect">
            <a:avLst/>
          </a:prstGeom>
        </p:spPr>
      </p:pic>
      <p:pic>
        <p:nvPicPr>
          <p:cNvPr id="2050" name="Picture 2" descr="http://www.gibbon-bridge.co.uk/media/logos/ribble-valley-food-trai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0504"/>
            <a:ext cx="1296144" cy="7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0.gstatic.com/images?q=tbn:ANd9GcSbGWejrs5ITrUyReaHBOF6Ro2awO6XxydKjwe1zScqIzwN-ikD6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68314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oldfoodfestival.co.uk/wp-content/themes/moldfoodfestival/image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54" y="1135839"/>
            <a:ext cx="23050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southoxonhomechoice.org.uk/NovaWeb/Infrastructure/ViewLibraryDocument.aspx?ObjectID=34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912" y="3789040"/>
            <a:ext cx="2247192" cy="1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t2.gstatic.com/images?q=tbn:ANd9GcQUdmmzfBsje3vtPjbbTDlUiKxzMcTfOHuhFQ59gCTgtYZHZbXw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1512168" cy="102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heart.co.uk/u/apps/asset_manager/uploaded/2012/40/discover-wellingborough-13493464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54" y="5229200"/>
            <a:ext cx="2647462" cy="9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cloughbottom.co.uk/assets/images/FOB%20Purple-Orange%20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19787"/>
            <a:ext cx="2213017" cy="118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8" descr="data:image/jpeg;base64,/9j/4AAQSkZJRgABAQAAAQABAAD/2wCEAAkGBhIQEBUUEhQUExAVFRwWFxcYFxUcGBgfHSIYHRwbGBkdGyseHiAjGRYbIC8gIycuLC8sHR8xOjwsNSYvMCkBCQoKDgwOGg8PGTUkHiQsLDUwLS0pNTUyMDUpNSwpLCk0KS4tKS81KTUpKjU1NCwsKSssLDUqLDUpNSwsLCwrLP/AABEIAGEAogMBIgACEQEDEQH/xAAcAAEBAAMAAwEAAAAAAAAAAAAABgQFBwEDCAL/xAA7EAACAQMCBAQEAgcIAwAAAAABAgMABBESIQUGEzEiQVFhBxRxgTKRIzVCYnSy4RUzU3OCobHBNKLR/8QAGAEBAAMBAAAAAAAAAAAAAAAAAAECAwT/xAAnEQEAAgIBAwIGAwAAAAAAAAAAAQIDERITITFRYRRBcaHB0QQiMv/aAAwDAQACEQMRAD8A7jSlKBSlKBSlKBUrzqhhQ3JkKxJgsMnw7gAqB7kbVVVgcd4NHeW8lvLnpyLpODgjsQQfUEA/as8uKMleMq2rFo1Lntp8VZn2ggluf3imhfu5I/4rccP54uiGaeGCNceELIxI9S5I04x6VS2XLsMdvFCVEgijVAzAaiFGNyK4B8SBNFxCeF2bpK2qNc+HQwyu3Y+mT6GufpZonVbdvWe8/pThfxEu02nOLYVpEBRxlWXsQexGdmH0NZf9vGT+6liB9HVlP55Ir18jQK/CrQMAw+XTYjI7Vw7nHmeR7ydIJWW2WRlQKcDA27jcgkHzp0s0duW49/P2OF/G3SOd+Nz2KCaYlmY6Y9LbE4z5dh51c8sXbS2VvI5y7wozH1JAJr5u4rzVLcWlvasFEVsDpxnUxP7TE+xxgV9F8mfq61/yI/5RW2LDGPep3v1XrSKtzSlK2WKUpQKUpQKUpQKUpQKUpQKUpQKUpmgVGfEb4fLxOIMhCXcYwjHsw76H9s7g+R+pqzpQcV4/8QmsuHRcPhyt4kKxTv8A4RAwyqfN/cbD69uWVvufP1pefxD1oaLBr6k5M/V1r/kR/wAor5bNfUfJZzw61x/gR/yiiJbqlKUQUpSgUpSgUpSgUpSgUpSgUpSgw+L3Jjgdl/EBt99s/bNerl6TVbR75ODn65Oc1nSxB1KsMqRgipcwz2DkqOpATk/19D79jXJltOPJF5/zrX092Vpmtt/JV1Pcl80C/hlfbVHcSxEeysdB+6Ef71kwc0QON2KHHZh/2Nq558JeHS2Ur9ZsC426ffDAkqzH1OSMD1rT4jF2/t5W6lfVz3niJn4tdKoyzXLKo9SSAB+Zr8878vCwvXgH4QkbD/Uoz/7hqrbGyB5huZ3XVHBcM2PVv2fy3b7CvHxO4XLfcQWS3QtGYEUscKAQXyDk9wCO1WnNji01m3eFudYnUy5qa+hvhpO6wJE2cCFTg/snAz/zUDyt8OD1FaT9LIDkIo8Cn1Ynvj8vrXYuB8GFupycyN+I/wDQrn6k5slen4jzP4ZzbnaOPiGzpSldrUpSlApSlApSlApUZwqe7k4he273J6cSwlSI4wy6w5IXYjy3ZgTsO1OW5bqaW8tnuXKW8wRZdMfWIZQwBbTo2z305+lBZ0qCtOb5rXh948zfMS2ly8CMwAL7roL42217kelbPi9jeQ2rTx3TvdRoZGVlToyaRlk0BcqMAgEHPbJNBVUqBl5kubifhskEojhvFctGUBAKpk5b8Tbk4GQNhWw69xb8TigNw80VzBI2JFjzG8enddKrsQ34fagrqGorld7u6+cSW7cCK6eIOiRq+AqYxlSqjfPYnOd6crSXd7ZuJLpkeOWWESRpGHbQxAZyQR9lAz60FJdcvwSblMH1Xb+la5+TUz4ZHH2B/wDlaS050n/sq2kOlry4mFqHI8OsuydRlGNgFzj1rN5oa54fbm6inkm6WGmjl0FZFyAxXSo0MM5GNvY1hb+Nit3mqk46z5hkR8ioHkfqHVLI0j4UDJb7+gArPt+VIF7hn+p2/IYrVcH4xLJxV4+qz2zWUdxGhVBoLtjuBk7DzJ71jR3lz8zxKA3MhWKBHjbTEGQsrMcaUAPbGSKfDYt8uPc6dd70qpkKwt8t0lbHhJBKbeoUgn86weS+LSXdhBPLp6kiktpGB3I2GfatT8PLKQcOt5GnkdGtwRGwi0rkZ2IQOf8AUxrU8tWFw3A45Irp4WSFnjCLHpypc4k1KS2ceRA9q2iNLuj1Nc8cauLSKJ4THpaaON9SsWw7AeHBAH3zWrv+a5fkLG5fqJBMFa6kiXLRgpkEDBwpfGSBkDt3rG5wYtwuErOLkNdxGOXY5UyEpq04BIGAe2cVI6FWF1Z/mdOhPlennXqOvXn8OjGNOnfOamuPS3NncWkguXkSa5WCSJljCYfO6BVBXGPMk+/r7Rd3C8ZELTloHtHlWPQoCEOijcbtt6nzoK2lQHBTxG5e7T53R8vc6Q/RjOoAA6SmMKuPTJJPfbf2WvFLy+tmmiW4RnL/AC5RrURgKSq61d8tqK5bI88DGMkLulT9pxa+6adSzPV0jXpmh06sDVjxds5pQerhPBLmK/ubl+iUuFRdKl9S9MMF3K4OdW/pXjl/gdzb3F3LJ0SLlxIApfwlV0hSSu4IA3+u1U1KCMteSZHgvILoxGO7mebVGW1IW06QAwwdJUHPnWYeG372ptneHJTpm4BfUVI0lukVxr0/vYzv7VT0oJK55SlSaxNv0hb2QYKrl9b6lCnJAwMd/c+le+/4HcvxGK6Xo9OGJ41Ulwx14yxOnAxpAx9apHkCjJIA9zisO/tXeSFlnaJEcl0AQiUEYCkncb77UGn5Z4JdWpui/QYzzNOulnABYKNJyvbC96crcDurOCVG6Lu8rzKQXC5kOohsrnAz3HeqUsK80EPa8hSNw1bOZ0WSJ+rFNHqyH1M4Yqw9WxjNbHifCLu9t/l5+jHG2BNJGzFnUEEhFKjRqxgkk4BPev1LP87eXFszOkFukeoI7I0jSBm3dSG0qoGwIySc9hW14LwsWsXTEssqhiQZX1MoPZdR3wPLNBpb3ly5iv0ubQw6DbrbvHLrACqSylCoPbOMH0pY8sXC3l1NJJE0dzEsbBVYMNKkeHfGMnzydqqSwoHGcZ3FBLctcGv7W1FuzW7LDH04iNfj9Gk28OF8lzk+Yrxwnl26g4X8nmEyiNo1fLhcNq8RGM5GrtVVqFNQoJzhPC7u2treEdBxCnSkXUwDqFAUglDg5G4O2DWmuOQp/lOhEYU1XfzRUl9EfiBEceB223JxuTtV5qFNVBNczcEubo2pToqIJknYMX8TLnwghdhv3/2r8vwW7PEUu/0GhYDBo1SasMwYtnTjORjGKqKUE1y1wO5tprlpeiyXExlOkvlcjGndcHsN9vOsXhPL99Ys8Vs9vJZs7PGJeoHh1HJUadnGSSNxVfSgwksHwMzyE43IEYBPsNG30pWbSgUpSgUpSgj+c4Zo5o7noC8tEidJYNiy6iCZUU7MdIwR3x9TWp4jDbNJwae2JaNplRGLNkoI3wCCcZBHpnarW74UzS9RJniYx9MgBSpGSQcMD4hk4PvWql5EiIt1SWaNLU6olUpgNvlmypLE5Oc7bmg0knLsM3G7iJ9Zhks1kdNb4YlyO+rIAwDhSBkCrjh1glvEkUeQiLpXJJOPcnc1q05W03bXQnm6zIIz/d6dAOQoGjbffOc71vaDnvA+WLWXinEVkhR1QwFQ2TjUjFu58zX44Ey2UV7YNGryRtqhDAHrJMcRas/ixI2gk9h9KqbDlfo3Es6zymSYqZA3T0tp2UAaNsDbY1hyWtvd8TjlTS7WkbB2UgjU/wCBDjbKgO3tketEtFzFyzFanhccepSLpIyyswLeFizEZxqLDOrvWbxnhcVrxLhzQII2lkljlK5zIvTZv0nmx1AHJya3/HeWVu5IXaWVDA4kQJoxrGcMcqc7HGO1fniPLAnnhnaaVXgz0wOnpBYaWJBQ5JH9MUQn0sIuH8XIKILa+iIXIGEkQEug9FdPFjzINYPLksdhdXPUjVILqA3cIx2Vch4t/wB0q2nt4qtOP8uRXsaRzZISRZARscqfX0IyD7GvPF+XIbp4GkG9vJ1Ex6gdj7ZwcewoJHjnIqjhoeOJBeRN8yQAPG2dbxEea4yoXtsK2kfy/FJbRwiPEkQuDkDbVlY0PsCHJXtlBVPe30cEZeV1jjXuzEAD7mtLyRweO3tyyLoE8jz6T3VXJKL7YTG3qTQUNKUoFKUoFKUoFKUoFKUoFKUoFKUoFQ/wm/8AGuf46f8AmFeaUFvSlKBSlKCI+L/6uH8RD/NVsvalKDzSlKBSlKBSl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0" descr="data:image/jpeg;base64,/9j/4AAQSkZJRgABAQAAAQABAAD/2wCEAAkGBhIQEBUUEhQUExAVFRwWFxcYFxUcGBgfHSIYHRwbGBkdGyseHiAjGRYbIC8gIycuLC8sHR8xOjwsNSYvMCkBCQoKDgwOGg8PGTUkHiQsLDUwLS0pNTUyMDUpNSwpLCk0KS4tKS81KTUpKjU1NCwsKSssLDUqLDUpNSwsLCwrLP/AABEIAGEAogMBIgACEQEDEQH/xAAcAAEBAAMAAwEAAAAAAAAAAAAABgQFBwEDCAL/xAA7EAACAQMCBAQEAgcIAwAAAAABAgMABBESIQUGEzEiQVFhBxRxgTKRIzVCYnSy4RUzU3OCobHBNKLR/8QAGAEBAAMBAAAAAAAAAAAAAAAAAAECAwT/xAAnEQEAAgIBAwIGAwAAAAAAAAAAAQIDERITITFRYRRBcaHB0QQiMv/aAAwDAQACEQMRAD8A7jSlKBSlKBSlKBUrzqhhQ3JkKxJgsMnw7gAqB7kbVVVgcd4NHeW8lvLnpyLpODgjsQQfUEA/as8uKMleMq2rFo1Lntp8VZn2ggluf3imhfu5I/4rccP54uiGaeGCNceELIxI9S5I04x6VS2XLsMdvFCVEgijVAzAaiFGNyK4B8SBNFxCeF2bpK2qNc+HQwyu3Y+mT6GufpZonVbdvWe8/pThfxEu02nOLYVpEBRxlWXsQexGdmH0NZf9vGT+6liB9HVlP55Ir18jQK/CrQMAw+XTYjI7Vw7nHmeR7ydIJWW2WRlQKcDA27jcgkHzp0s0duW49/P2OF/G3SOd+Nz2KCaYlmY6Y9LbE4z5dh51c8sXbS2VvI5y7wozH1JAJr5u4rzVLcWlvasFEVsDpxnUxP7TE+xxgV9F8mfq61/yI/5RW2LDGPep3v1XrSKtzSlK2WKUpQKUpQKUpQKUpQKUpQKUpQKUpmgVGfEb4fLxOIMhCXcYwjHsw76H9s7g+R+pqzpQcV4/8QmsuHRcPhyt4kKxTv8A4RAwyqfN/cbD69uWVvufP1pefxD1oaLBr6k5M/V1r/kR/wAor5bNfUfJZzw61x/gR/yiiJbqlKUQUpSgUpSgUpSgUpSgUpSgUpSgw+L3Jjgdl/EBt99s/bNerl6TVbR75ODn65Oc1nSxB1KsMqRgipcwz2DkqOpATk/19D79jXJltOPJF5/zrX092Vpmtt/JV1Pcl80C/hlfbVHcSxEeysdB+6Ef71kwc0QON2KHHZh/2Nq558JeHS2Ur9ZsC426ffDAkqzH1OSMD1rT4jF2/t5W6lfVz3niJn4tdKoyzXLKo9SSAB+Zr8878vCwvXgH4QkbD/Uoz/7hqrbGyB5huZ3XVHBcM2PVv2fy3b7CvHxO4XLfcQWS3QtGYEUscKAQXyDk9wCO1WnNji01m3eFudYnUy5qa+hvhpO6wJE2cCFTg/snAz/zUDyt8OD1FaT9LIDkIo8Cn1Ynvj8vrXYuB8GFupycyN+I/wDQrn6k5slen4jzP4ZzbnaOPiGzpSldrUpSlApSlApSlApUZwqe7k4he273J6cSwlSI4wy6w5IXYjy3ZgTsO1OW5bqaW8tnuXKW8wRZdMfWIZQwBbTo2z305+lBZ0qCtOb5rXh948zfMS2ly8CMwAL7roL42217kelbPi9jeQ2rTx3TvdRoZGVlToyaRlk0BcqMAgEHPbJNBVUqBl5kubifhskEojhvFctGUBAKpk5b8Tbk4GQNhWw69xb8TigNw80VzBI2JFjzG8enddKrsQ34fagrqGorld7u6+cSW7cCK6eIOiRq+AqYxlSqjfPYnOd6crSXd7ZuJLpkeOWWESRpGHbQxAZyQR9lAz60FJdcvwSblMH1Xb+la5+TUz4ZHH2B/wDlaS050n/sq2kOlry4mFqHI8OsuydRlGNgFzj1rN5oa54fbm6inkm6WGmjl0FZFyAxXSo0MM5GNvY1hb+Nit3mqk46z5hkR8ioHkfqHVLI0j4UDJb7+gArPt+VIF7hn+p2/IYrVcH4xLJxV4+qz2zWUdxGhVBoLtjuBk7DzJ71jR3lz8zxKA3MhWKBHjbTEGQsrMcaUAPbGSKfDYt8uPc6dd70qpkKwt8t0lbHhJBKbeoUgn86weS+LSXdhBPLp6kiktpGB3I2GfatT8PLKQcOt5GnkdGtwRGwi0rkZ2IQOf8AUxrU8tWFw3A45Irp4WSFnjCLHpypc4k1KS2ceRA9q2iNLuj1Nc8cauLSKJ4THpaaON9SsWw7AeHBAH3zWrv+a5fkLG5fqJBMFa6kiXLRgpkEDBwpfGSBkDt3rG5wYtwuErOLkNdxGOXY5UyEpq04BIGAe2cVI6FWF1Z/mdOhPlennXqOvXn8OjGNOnfOamuPS3NncWkguXkSa5WCSJljCYfO6BVBXGPMk+/r7Rd3C8ZELTloHtHlWPQoCEOijcbtt6nzoK2lQHBTxG5e7T53R8vc6Q/RjOoAA6SmMKuPTJJPfbf2WvFLy+tmmiW4RnL/AC5RrURgKSq61d8tqK5bI88DGMkLulT9pxa+6adSzPV0jXpmh06sDVjxds5pQerhPBLmK/ubl+iUuFRdKl9S9MMF3K4OdW/pXjl/gdzb3F3LJ0SLlxIApfwlV0hSSu4IA3+u1U1KCMteSZHgvILoxGO7mebVGW1IW06QAwwdJUHPnWYeG372ptneHJTpm4BfUVI0lukVxr0/vYzv7VT0oJK55SlSaxNv0hb2QYKrl9b6lCnJAwMd/c+le+/4HcvxGK6Xo9OGJ41Ulwx14yxOnAxpAx9apHkCjJIA9zisO/tXeSFlnaJEcl0AQiUEYCkncb77UGn5Z4JdWpui/QYzzNOulnABYKNJyvbC96crcDurOCVG6Lu8rzKQXC5kOohsrnAz3HeqUsK80EPa8hSNw1bOZ0WSJ+rFNHqyH1M4Yqw9WxjNbHifCLu9t/l5+jHG2BNJGzFnUEEhFKjRqxgkk4BPev1LP87eXFszOkFukeoI7I0jSBm3dSG0qoGwIySc9hW14LwsWsXTEssqhiQZX1MoPZdR3wPLNBpb3ly5iv0ubQw6DbrbvHLrACqSylCoPbOMH0pY8sXC3l1NJJE0dzEsbBVYMNKkeHfGMnzydqqSwoHGcZ3FBLctcGv7W1FuzW7LDH04iNfj9Gk28OF8lzk+Yrxwnl26g4X8nmEyiNo1fLhcNq8RGM5GrtVVqFNQoJzhPC7u2treEdBxCnSkXUwDqFAUglDg5G4O2DWmuOQp/lOhEYU1XfzRUl9EfiBEceB223JxuTtV5qFNVBNczcEubo2pToqIJknYMX8TLnwghdhv3/2r8vwW7PEUu/0GhYDBo1SasMwYtnTjORjGKqKUE1y1wO5tprlpeiyXExlOkvlcjGndcHsN9vOsXhPL99Ys8Vs9vJZs7PGJeoHh1HJUadnGSSNxVfSgwksHwMzyE43IEYBPsNG30pWbSgUpSgUpSgj+c4Zo5o7noC8tEidJYNiy6iCZUU7MdIwR3x9TWp4jDbNJwae2JaNplRGLNkoI3wCCcZBHpnarW74UzS9RJniYx9MgBSpGSQcMD4hk4PvWql5EiIt1SWaNLU6olUpgNvlmypLE5Oc7bmg0knLsM3G7iJ9Zhks1kdNb4YlyO+rIAwDhSBkCrjh1glvEkUeQiLpXJJOPcnc1q05W03bXQnm6zIIz/d6dAOQoGjbffOc71vaDnvA+WLWXinEVkhR1QwFQ2TjUjFu58zX44Ey2UV7YNGryRtqhDAHrJMcRas/ixI2gk9h9KqbDlfo3Es6zymSYqZA3T0tp2UAaNsDbY1hyWtvd8TjlTS7WkbB2UgjU/wCBDjbKgO3tketEtFzFyzFanhccepSLpIyyswLeFizEZxqLDOrvWbxnhcVrxLhzQII2lkljlK5zIvTZv0nmx1AHJya3/HeWVu5IXaWVDA4kQJoxrGcMcqc7HGO1fniPLAnnhnaaVXgz0wOnpBYaWJBQ5JH9MUQn0sIuH8XIKILa+iIXIGEkQEug9FdPFjzINYPLksdhdXPUjVILqA3cIx2Vch4t/wB0q2nt4qtOP8uRXsaRzZISRZARscqfX0IyD7GvPF+XIbp4GkG9vJ1Ex6gdj7ZwcewoJHjnIqjhoeOJBeRN8yQAPG2dbxEea4yoXtsK2kfy/FJbRwiPEkQuDkDbVlY0PsCHJXtlBVPe30cEZeV1jjXuzEAD7mtLyRweO3tyyLoE8jz6T3VXJKL7YTG3qTQUNKUoFKUoFKUoFKUoFKUoFKUoFKUoFQ/wm/8AGuf46f8AmFeaUFvSlKBSlKCI+L/6uH8RD/NVsvalKDzSlKBSlKBSlK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Abergavenny Food Festival 2013- accommodation for large groups at Wyelands House in Chepsto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803" y="3594062"/>
            <a:ext cx="1860601" cy="12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ndle Counci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229200"/>
            <a:ext cx="18478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6129300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6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GB" dirty="0" smtClean="0"/>
              <a:t>How people Shop Now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212121"/>
                </a:solidFill>
                <a:latin typeface="HelveticaNeue"/>
              </a:rPr>
              <a:t>Rumours </a:t>
            </a:r>
            <a:r>
              <a:rPr lang="en-GB" sz="2400" dirty="0">
                <a:solidFill>
                  <a:srgbClr val="212121"/>
                </a:solidFill>
                <a:latin typeface="HelveticaNeue"/>
              </a:rPr>
              <a:t>of the death of the high street have been </a:t>
            </a:r>
            <a:r>
              <a:rPr lang="en-GB" sz="2400" dirty="0" smtClean="0">
                <a:solidFill>
                  <a:srgbClr val="212121"/>
                </a:solidFill>
                <a:latin typeface="HelveticaNeue"/>
              </a:rPr>
              <a:t>greatly exaggerated. All </a:t>
            </a:r>
            <a:r>
              <a:rPr lang="en-GB" sz="2400" dirty="0">
                <a:solidFill>
                  <a:srgbClr val="212121"/>
                </a:solidFill>
                <a:latin typeface="HelveticaNeue"/>
              </a:rPr>
              <a:t>the evidence suggests that we </a:t>
            </a:r>
            <a:r>
              <a:rPr lang="en-GB" sz="2400" dirty="0" smtClean="0">
                <a:solidFill>
                  <a:srgbClr val="212121"/>
                </a:solidFill>
                <a:latin typeface="HelveticaNeue"/>
              </a:rPr>
              <a:t>as individuals </a:t>
            </a:r>
            <a:r>
              <a:rPr lang="en-GB" sz="2400" dirty="0">
                <a:solidFill>
                  <a:srgbClr val="00009A"/>
                </a:solidFill>
                <a:latin typeface="HelveticaNeue"/>
              </a:rPr>
              <a:t>enjoy and will continue to crave the </a:t>
            </a:r>
            <a:r>
              <a:rPr lang="en-GB" sz="2400" dirty="0" smtClean="0">
                <a:solidFill>
                  <a:srgbClr val="00009A"/>
                </a:solidFill>
                <a:latin typeface="HelveticaNeue"/>
              </a:rPr>
              <a:t>physical experience </a:t>
            </a:r>
            <a:r>
              <a:rPr lang="en-GB" sz="2400" dirty="0">
                <a:solidFill>
                  <a:srgbClr val="00009A"/>
                </a:solidFill>
                <a:latin typeface="HelveticaNeue"/>
              </a:rPr>
              <a:t>of shopping</a:t>
            </a:r>
            <a:r>
              <a:rPr lang="en-GB" sz="2400" dirty="0" smtClean="0">
                <a:solidFill>
                  <a:srgbClr val="212121"/>
                </a:solidFill>
                <a:latin typeface="HelveticaNeue"/>
              </a:rPr>
              <a:t>.</a:t>
            </a:r>
            <a:r>
              <a:rPr lang="en-GB" sz="2400" dirty="0">
                <a:solidFill>
                  <a:srgbClr val="222222"/>
                </a:solidFill>
                <a:latin typeface="VarelaRound-Regular"/>
              </a:rPr>
              <a:t> </a:t>
            </a:r>
            <a:r>
              <a:rPr lang="en-GB" sz="1200" dirty="0">
                <a:solidFill>
                  <a:srgbClr val="222222"/>
                </a:solidFill>
                <a:latin typeface="VarelaRound-Regular"/>
              </a:rPr>
              <a:t>digital agency </a:t>
            </a:r>
            <a:r>
              <a:rPr lang="en-GB" sz="1200" dirty="0" smtClean="0">
                <a:solidFill>
                  <a:srgbClr val="222222"/>
                </a:solidFill>
                <a:latin typeface="VarelaRound-Regular"/>
              </a:rPr>
              <a:t>research </a:t>
            </a:r>
            <a:r>
              <a:rPr lang="en-GB" sz="1200" b="1" dirty="0" smtClean="0">
                <a:solidFill>
                  <a:srgbClr val="000000"/>
                </a:solidFill>
                <a:latin typeface="HelveticaNeue-Bold"/>
              </a:rPr>
              <a:t>Red </a:t>
            </a:r>
            <a:r>
              <a:rPr lang="en-GB" sz="1200" b="1" dirty="0">
                <a:solidFill>
                  <a:srgbClr val="000000"/>
                </a:solidFill>
                <a:latin typeface="HelveticaNeue-Bold"/>
              </a:rPr>
              <a:t>Ant, </a:t>
            </a:r>
            <a:r>
              <a:rPr lang="en-GB" sz="1200" b="1" dirty="0">
                <a:solidFill>
                  <a:srgbClr val="00009A"/>
                </a:solidFill>
                <a:latin typeface="HelveticaNeue-Bold"/>
              </a:rPr>
              <a:t>www.redant.com</a:t>
            </a:r>
            <a:endParaRPr lang="en-GB" sz="1200" b="1" dirty="0">
              <a:solidFill>
                <a:srgbClr val="000000"/>
              </a:solidFill>
              <a:latin typeface="HelveticaNeue-Bold"/>
            </a:endParaRPr>
          </a:p>
          <a:p>
            <a:pPr marL="0" indent="0">
              <a:buNone/>
            </a:pPr>
            <a:endParaRPr lang="en-GB" sz="2400" dirty="0">
              <a:solidFill>
                <a:srgbClr val="212121"/>
              </a:solidFill>
              <a:latin typeface="HelveticaNeue"/>
            </a:endParaRPr>
          </a:p>
          <a:p>
            <a:pPr marL="0" indent="0">
              <a:buNone/>
            </a:pP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In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Red Ant's recent collaboration with Drapers on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their </a:t>
            </a:r>
            <a:r>
              <a:rPr lang="en-GB" sz="1000" dirty="0" smtClean="0">
                <a:solidFill>
                  <a:srgbClr val="00009A"/>
                </a:solidFill>
                <a:latin typeface="HelveticaNeue"/>
              </a:rPr>
              <a:t>Multichannel </a:t>
            </a:r>
            <a:r>
              <a:rPr lang="en-GB" sz="1000" dirty="0">
                <a:solidFill>
                  <a:srgbClr val="00009A"/>
                </a:solidFill>
                <a:latin typeface="HelveticaNeue"/>
              </a:rPr>
              <a:t>Report,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they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asked more than 2,000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people about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their attitudes to fashion buying and how they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shop. These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shoppers were of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all ages and both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genders, and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shopped in stores, online, using mobile devices 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and social </a:t>
            </a:r>
            <a:r>
              <a:rPr lang="en-GB" sz="1000" dirty="0">
                <a:solidFill>
                  <a:srgbClr val="212121"/>
                </a:solidFill>
                <a:latin typeface="HelveticaNeue"/>
              </a:rPr>
              <a:t>media platforms</a:t>
            </a:r>
            <a:r>
              <a:rPr lang="en-GB" sz="1000" dirty="0" smtClean="0">
                <a:solidFill>
                  <a:srgbClr val="212121"/>
                </a:solidFill>
                <a:latin typeface="HelveticaNeue"/>
              </a:rPr>
              <a:t>.</a:t>
            </a:r>
            <a:br>
              <a:rPr lang="en-GB" sz="1000" dirty="0" smtClean="0">
                <a:solidFill>
                  <a:srgbClr val="212121"/>
                </a:solidFill>
                <a:latin typeface="HelveticaNeue"/>
              </a:rPr>
            </a:br>
            <a:endParaRPr lang="en-GB" sz="1000" dirty="0" smtClean="0">
              <a:solidFill>
                <a:srgbClr val="212121"/>
              </a:solidFill>
              <a:latin typeface="HelveticaNeue"/>
            </a:endParaRPr>
          </a:p>
          <a:p>
            <a:pPr marL="0" indent="0">
              <a:buNone/>
            </a:pPr>
            <a:endParaRPr lang="en-GB" sz="1000" dirty="0">
              <a:solidFill>
                <a:srgbClr val="212121"/>
              </a:solidFill>
              <a:latin typeface="HelveticaNeue"/>
            </a:endParaRPr>
          </a:p>
          <a:p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69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% of all respondents </a:t>
            </a:r>
            <a:r>
              <a:rPr lang="en-GB" sz="1800" b="1" dirty="0">
                <a:solidFill>
                  <a:srgbClr val="212121"/>
                </a:solidFill>
                <a:latin typeface="HelveticaNeue-Bold"/>
              </a:rPr>
              <a:t>prefer </a:t>
            </a:r>
            <a:r>
              <a:rPr lang="en-GB" sz="1800" b="1" dirty="0" smtClean="0">
                <a:solidFill>
                  <a:srgbClr val="212121"/>
                </a:solidFill>
                <a:latin typeface="HelveticaNeue-Bold"/>
              </a:rPr>
              <a:t>in-store shopping 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for clothing and </a:t>
            </a:r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footwear</a:t>
            </a:r>
            <a:br>
              <a:rPr lang="en-GB" sz="1800" dirty="0" smtClean="0">
                <a:solidFill>
                  <a:srgbClr val="212121"/>
                </a:solidFill>
                <a:latin typeface="HelveticaNeue"/>
              </a:rPr>
            </a:br>
            <a:endParaRPr lang="en-GB" sz="1800" dirty="0">
              <a:solidFill>
                <a:srgbClr val="212121"/>
              </a:solidFill>
              <a:latin typeface="HelveticaNeue"/>
            </a:endParaRPr>
          </a:p>
          <a:p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61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% also enjoy </a:t>
            </a:r>
            <a:r>
              <a:rPr lang="en-GB" sz="1800" b="1" dirty="0">
                <a:solidFill>
                  <a:srgbClr val="212121"/>
                </a:solidFill>
                <a:latin typeface="HelveticaNeue-Bold"/>
              </a:rPr>
              <a:t>shopping </a:t>
            </a:r>
            <a:r>
              <a:rPr lang="en-GB" sz="1800" b="1" dirty="0" smtClean="0">
                <a:solidFill>
                  <a:srgbClr val="212121"/>
                </a:solidFill>
                <a:latin typeface="HelveticaNeue-Bold"/>
              </a:rPr>
              <a:t>online</a:t>
            </a:r>
            <a:br>
              <a:rPr lang="en-GB" sz="1800" b="1" dirty="0" smtClean="0">
                <a:solidFill>
                  <a:srgbClr val="212121"/>
                </a:solidFill>
                <a:latin typeface="HelveticaNeue-Bold"/>
              </a:rPr>
            </a:br>
            <a:endParaRPr lang="en-GB" sz="1800" b="1" dirty="0">
              <a:solidFill>
                <a:srgbClr val="212121"/>
              </a:solidFill>
              <a:latin typeface="HelveticaNeue-Bold"/>
            </a:endParaRPr>
          </a:p>
          <a:p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77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% of 18-34 year olds thought it was </a:t>
            </a:r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a great 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idea’ to have access to an </a:t>
            </a:r>
            <a:r>
              <a:rPr lang="en-GB" sz="1800" b="1" dirty="0" smtClean="0">
                <a:solidFill>
                  <a:srgbClr val="212121"/>
                </a:solidFill>
                <a:latin typeface="HelveticaNeue-Bold"/>
              </a:rPr>
              <a:t>online experience in-store</a:t>
            </a:r>
            <a:br>
              <a:rPr lang="en-GB" sz="1800" b="1" dirty="0" smtClean="0">
                <a:solidFill>
                  <a:srgbClr val="212121"/>
                </a:solidFill>
                <a:latin typeface="HelveticaNeue-Bold"/>
              </a:rPr>
            </a:br>
            <a:endParaRPr lang="en-GB" sz="1800" b="1" dirty="0">
              <a:solidFill>
                <a:srgbClr val="212121"/>
              </a:solidFill>
              <a:latin typeface="HelveticaNeue-Bold"/>
            </a:endParaRPr>
          </a:p>
          <a:p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60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% of 18-34 year olds </a:t>
            </a:r>
            <a:r>
              <a:rPr lang="en-GB" sz="1800" b="1" dirty="0">
                <a:solidFill>
                  <a:srgbClr val="212121"/>
                </a:solidFill>
                <a:latin typeface="HelveticaNeue-Bold"/>
              </a:rPr>
              <a:t>use their </a:t>
            </a:r>
            <a:r>
              <a:rPr lang="en-GB" sz="1800" b="1" dirty="0" smtClean="0">
                <a:solidFill>
                  <a:srgbClr val="212121"/>
                </a:solidFill>
                <a:latin typeface="HelveticaNeue-Bold"/>
              </a:rPr>
              <a:t>mobiles </a:t>
            </a:r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while 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out shopping, to look at </a:t>
            </a:r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retailers’ websites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, check prices and </a:t>
            </a:r>
            <a:r>
              <a:rPr lang="en-GB" sz="1800" dirty="0" smtClean="0">
                <a:solidFill>
                  <a:srgbClr val="212121"/>
                </a:solidFill>
                <a:latin typeface="HelveticaNeue"/>
              </a:rPr>
              <a:t>access discount </a:t>
            </a:r>
            <a:r>
              <a:rPr lang="en-GB" sz="1800" dirty="0">
                <a:solidFill>
                  <a:srgbClr val="212121"/>
                </a:solidFill>
                <a:latin typeface="HelveticaNeue"/>
              </a:rPr>
              <a:t>codes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28264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53952"/>
            <a:ext cx="9144000" cy="1143000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000000"/>
                </a:solidFill>
                <a:latin typeface="VarelaRound-Regular"/>
              </a:rPr>
              <a:t>STATEMENT:</a:t>
            </a:r>
            <a:br>
              <a:rPr lang="en-GB" sz="3600" dirty="0" smtClean="0">
                <a:solidFill>
                  <a:srgbClr val="000000"/>
                </a:solidFill>
                <a:latin typeface="VarelaRound-Regular"/>
              </a:rPr>
            </a:br>
            <a:r>
              <a:rPr lang="en-GB" sz="3600" dirty="0" smtClean="0">
                <a:solidFill>
                  <a:srgbClr val="000000"/>
                </a:solidFill>
                <a:latin typeface="VarelaRound-Regular"/>
              </a:rPr>
              <a:t/>
            </a:r>
            <a:br>
              <a:rPr lang="en-GB" sz="3600" dirty="0" smtClean="0">
                <a:solidFill>
                  <a:srgbClr val="000000"/>
                </a:solidFill>
                <a:latin typeface="VarelaRound-Regular"/>
              </a:rPr>
            </a:br>
            <a:r>
              <a:rPr lang="en-GB" sz="3600" dirty="0" smtClean="0">
                <a:solidFill>
                  <a:srgbClr val="000000"/>
                </a:solidFill>
                <a:latin typeface="VarelaRound-Regular"/>
              </a:rPr>
              <a:t>INDEPENDENTS ARE</a:t>
            </a:r>
            <a:br>
              <a:rPr lang="en-GB" sz="3600" dirty="0" smtClean="0">
                <a:solidFill>
                  <a:srgbClr val="000000"/>
                </a:solidFill>
                <a:latin typeface="VarelaRound-Regular"/>
              </a:rPr>
            </a:br>
            <a:r>
              <a:rPr lang="en-GB" sz="3600" dirty="0" smtClean="0">
                <a:solidFill>
                  <a:srgbClr val="000000"/>
                </a:solidFill>
                <a:latin typeface="VarelaRound-Regular"/>
              </a:rPr>
              <a:t>INDIFFERENT TO DIGITAL!</a:t>
            </a:r>
            <a:r>
              <a:rPr lang="en-GB" sz="1600" dirty="0" smtClean="0">
                <a:solidFill>
                  <a:srgbClr val="000000"/>
                </a:solidFill>
                <a:latin typeface="VarelaRound-Regular"/>
              </a:rPr>
              <a:t/>
            </a:r>
            <a:br>
              <a:rPr lang="en-GB" sz="1600" dirty="0" smtClean="0">
                <a:solidFill>
                  <a:srgbClr val="000000"/>
                </a:solidFill>
                <a:latin typeface="VarelaRound-Regular"/>
              </a:rPr>
            </a:br>
            <a:r>
              <a:rPr lang="en-GB" sz="1200" b="1" dirty="0" smtClean="0">
                <a:solidFill>
                  <a:srgbClr val="00009A"/>
                </a:solidFill>
                <a:latin typeface="HelveticaNeue-Bold"/>
              </a:rPr>
              <a:t>Penelope </a:t>
            </a:r>
            <a:r>
              <a:rPr lang="en-GB" sz="1200" b="1" dirty="0">
                <a:solidFill>
                  <a:srgbClr val="00009A"/>
                </a:solidFill>
                <a:latin typeface="HelveticaNeue-Bold"/>
              </a:rPr>
              <a:t>Else</a:t>
            </a:r>
            <a:r>
              <a:rPr lang="en-GB" sz="1200" b="1" dirty="0">
                <a:solidFill>
                  <a:srgbClr val="212121"/>
                </a:solidFill>
                <a:latin typeface="HelveticaNeue-Bold"/>
              </a:rPr>
              <a:t>, member, </a:t>
            </a:r>
            <a:r>
              <a:rPr lang="en-GB" sz="1200" b="1" dirty="0">
                <a:solidFill>
                  <a:srgbClr val="00009A"/>
                </a:solidFill>
                <a:latin typeface="HelveticaNeue-Bold"/>
              </a:rPr>
              <a:t>SEE3 </a:t>
            </a:r>
            <a:r>
              <a:rPr lang="en-GB" sz="1200" b="1" dirty="0" err="1">
                <a:solidFill>
                  <a:srgbClr val="00009A"/>
                </a:solidFill>
                <a:latin typeface="HelveticaNeue-Bold"/>
              </a:rPr>
              <a:t>Portas</a:t>
            </a:r>
            <a:r>
              <a:rPr lang="en-GB" sz="1200" b="1" dirty="0">
                <a:solidFill>
                  <a:srgbClr val="00009A"/>
                </a:solidFill>
                <a:latin typeface="HelveticaNeue-Bold"/>
              </a:rPr>
              <a:t> Pilot</a:t>
            </a:r>
            <a:r>
              <a:rPr lang="en-GB" sz="1200" b="1" dirty="0">
                <a:solidFill>
                  <a:srgbClr val="212121"/>
                </a:solidFill>
                <a:latin typeface="HelveticaNeue-Bold"/>
              </a:rPr>
              <a:t>, founder, </a:t>
            </a:r>
            <a:r>
              <a:rPr lang="en-GB" sz="1200" b="1" dirty="0">
                <a:solidFill>
                  <a:srgbClr val="00009A"/>
                </a:solidFill>
                <a:latin typeface="HelveticaNeue-Bold"/>
              </a:rPr>
              <a:t>Sydenham's online high street</a:t>
            </a:r>
            <a:r>
              <a:rPr lang="en-GB" sz="1200" b="1" dirty="0">
                <a:solidFill>
                  <a:srgbClr val="212121"/>
                </a:solidFill>
                <a:latin typeface="HelveticaNeue-Bold"/>
              </a:rPr>
              <a:t>, </a:t>
            </a:r>
            <a:r>
              <a:rPr lang="en-GB" sz="1200" b="1" dirty="0">
                <a:solidFill>
                  <a:srgbClr val="00009A"/>
                </a:solidFill>
                <a:latin typeface="HelveticaNeue-Bold"/>
              </a:rPr>
              <a:t>Forest Hill Fashion </a:t>
            </a:r>
            <a:r>
              <a:rPr lang="en-GB" sz="1200" b="1" dirty="0" smtClean="0">
                <a:solidFill>
                  <a:srgbClr val="212121"/>
                </a:solidFill>
                <a:latin typeface="HelveticaNeue-Bold"/>
              </a:rPr>
              <a:t>project</a:t>
            </a:r>
            <a:r>
              <a:rPr lang="en-GB" sz="1600" b="1" dirty="0" smtClean="0">
                <a:solidFill>
                  <a:srgbClr val="212121"/>
                </a:solidFill>
                <a:latin typeface="HelveticaNeue-Bold"/>
              </a:rPr>
              <a:t/>
            </a:r>
            <a:br>
              <a:rPr lang="en-GB" sz="1600" b="1" dirty="0" smtClean="0">
                <a:solidFill>
                  <a:srgbClr val="212121"/>
                </a:solidFill>
                <a:latin typeface="HelveticaNeue-Bold"/>
              </a:rPr>
            </a:br>
            <a:r>
              <a:rPr lang="en-GB" sz="1600" b="1" dirty="0">
                <a:solidFill>
                  <a:srgbClr val="212121"/>
                </a:solidFill>
                <a:latin typeface="HelveticaNeue-Bold"/>
              </a:rPr>
              <a:t/>
            </a:r>
            <a:br>
              <a:rPr lang="en-GB" sz="1600" b="1" dirty="0">
                <a:solidFill>
                  <a:srgbClr val="212121"/>
                </a:solidFill>
                <a:latin typeface="HelveticaNeue-Bold"/>
              </a:rPr>
            </a:br>
            <a:r>
              <a:rPr lang="en-GB" sz="1600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>
                <a:solidFill>
                  <a:srgbClr val="212121"/>
                </a:solidFill>
                <a:latin typeface="HelveticaNeue"/>
              </a:rPr>
            </a:br>
            <a:r>
              <a:rPr lang="en-GB" sz="1600" dirty="0" smtClean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 smtClean="0">
                <a:solidFill>
                  <a:srgbClr val="212121"/>
                </a:solidFill>
                <a:latin typeface="HelveticaNeue"/>
              </a:rPr>
            </a:br>
            <a:r>
              <a:rPr lang="en-GB" sz="1600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>
                <a:solidFill>
                  <a:srgbClr val="212121"/>
                </a:solidFill>
                <a:latin typeface="HelveticaNeue"/>
              </a:rPr>
            </a:br>
            <a:r>
              <a:rPr lang="en-GB" sz="1600" dirty="0" smtClean="0">
                <a:solidFill>
                  <a:srgbClr val="212121"/>
                </a:solidFill>
                <a:latin typeface="HelveticaNeue"/>
              </a:rPr>
              <a:t> </a:t>
            </a:r>
            <a:r>
              <a:rPr lang="en-GB" sz="1600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>
                <a:solidFill>
                  <a:srgbClr val="212121"/>
                </a:solidFill>
                <a:latin typeface="HelveticaNeue"/>
              </a:rPr>
            </a:br>
            <a:r>
              <a:rPr lang="en-GB" sz="1600" dirty="0" smtClean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 smtClean="0">
                <a:solidFill>
                  <a:srgbClr val="212121"/>
                </a:solidFill>
                <a:latin typeface="HelveticaNeue"/>
              </a:rPr>
            </a:br>
            <a:r>
              <a:rPr lang="en-GB" sz="1600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>
                <a:solidFill>
                  <a:srgbClr val="212121"/>
                </a:solidFill>
                <a:latin typeface="HelveticaNeue"/>
              </a:rPr>
            </a:b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1331640" y="3513782"/>
            <a:ext cx="7021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212121"/>
                </a:solidFill>
                <a:latin typeface="HelveticaNeue"/>
              </a:rPr>
              <a:t>but then again, these folk like running a shop, not a computer</a:t>
            </a:r>
            <a:r>
              <a:rPr lang="en-GB" dirty="0" smtClean="0">
                <a:solidFill>
                  <a:srgbClr val="212121"/>
                </a:solidFill>
                <a:latin typeface="HelveticaNeue"/>
              </a:rPr>
              <a:t>.</a:t>
            </a:r>
          </a:p>
          <a:p>
            <a:pPr algn="ctr"/>
            <a:r>
              <a:rPr lang="en-GB" dirty="0" smtClean="0">
                <a:solidFill>
                  <a:srgbClr val="212121"/>
                </a:solidFill>
                <a:latin typeface="HelveticaNeue"/>
              </a:rPr>
              <a:t> </a:t>
            </a:r>
            <a:r>
              <a:rPr lang="en-GB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dirty="0">
                <a:solidFill>
                  <a:srgbClr val="212121"/>
                </a:solidFill>
                <a:latin typeface="HelveticaNeue"/>
              </a:rPr>
            </a:br>
            <a:r>
              <a:rPr lang="en-GB" dirty="0">
                <a:solidFill>
                  <a:srgbClr val="212121"/>
                </a:solidFill>
                <a:latin typeface="HelveticaNeue"/>
              </a:rPr>
              <a:t>They want to be fondling their stock, not tweeting strangers!!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2879065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212121"/>
                </a:solidFill>
                <a:latin typeface="HelveticaNeue"/>
              </a:rPr>
              <a:t>To those of us who regard the internet as an extension of our brains, web-apathy may seem incomprehensible, an insane lack of vision… </a:t>
            </a:r>
            <a:br>
              <a:rPr lang="en-GB" sz="3200" dirty="0">
                <a:solidFill>
                  <a:srgbClr val="212121"/>
                </a:solidFill>
                <a:latin typeface="HelveticaNeue"/>
              </a:rPr>
            </a:b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2285527" y="252471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200" dirty="0">
                <a:solidFill>
                  <a:srgbClr val="212121"/>
                </a:solidFill>
                <a:latin typeface="HelveticaNeue"/>
              </a:rPr>
              <a:t>…they aren’t going to engage with the internet while it seems to be taking them further away from their true </a:t>
            </a:r>
            <a:r>
              <a:rPr lang="en-GB" sz="3200" dirty="0" smtClean="0">
                <a:solidFill>
                  <a:srgbClr val="212121"/>
                </a:solidFill>
                <a:latin typeface="HelveticaNeue"/>
              </a:rPr>
              <a:t>love…</a:t>
            </a:r>
          </a:p>
          <a:p>
            <a:pPr algn="ctr"/>
            <a:r>
              <a:rPr lang="en-GB" sz="3200" dirty="0" smtClean="0">
                <a:solidFill>
                  <a:srgbClr val="212121"/>
                </a:solidFill>
                <a:latin typeface="HelveticaNeue"/>
              </a:rPr>
              <a:t> </a:t>
            </a:r>
            <a:r>
              <a:rPr lang="en-GB" sz="3200" dirty="0">
                <a:solidFill>
                  <a:srgbClr val="212121"/>
                </a:solidFill>
                <a:latin typeface="HelveticaNeue"/>
              </a:rPr>
              <a:t>rather than bringing them closer.</a:t>
            </a:r>
            <a:r>
              <a:rPr lang="en-GB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dirty="0">
                <a:solidFill>
                  <a:srgbClr val="212121"/>
                </a:solidFill>
                <a:latin typeface="HelveticaNeue"/>
              </a:rPr>
            </a:br>
            <a:r>
              <a:rPr lang="en-GB" sz="1600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sz="1600" dirty="0">
                <a:solidFill>
                  <a:srgbClr val="212121"/>
                </a:solidFill>
                <a:latin typeface="HelveticaNeue"/>
              </a:rPr>
            </a:br>
            <a:endParaRPr lang="en-GB" sz="1600" dirty="0"/>
          </a:p>
        </p:txBody>
      </p:sp>
      <p:sp>
        <p:nvSpPr>
          <p:cNvPr id="8" name="Rectangle 7"/>
          <p:cNvSpPr/>
          <p:nvPr/>
        </p:nvSpPr>
        <p:spPr>
          <a:xfrm>
            <a:off x="1547664" y="2718118"/>
            <a:ext cx="6997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212121"/>
                </a:solidFill>
                <a:latin typeface="HelveticaNeue"/>
              </a:rPr>
              <a:t>spend 80% of your time and effort on helping local traders create marketing plans in which the internet makes perfect sense.</a:t>
            </a:r>
            <a:endParaRPr lang="en-GB" sz="4000" dirty="0"/>
          </a:p>
        </p:txBody>
      </p:sp>
      <p:sp>
        <p:nvSpPr>
          <p:cNvPr id="9" name="Rectangle 8"/>
          <p:cNvSpPr/>
          <p:nvPr/>
        </p:nvSpPr>
        <p:spPr>
          <a:xfrm>
            <a:off x="-1" y="2723169"/>
            <a:ext cx="914400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212121"/>
                </a:solidFill>
                <a:latin typeface="HelveticaNeue"/>
              </a:rPr>
              <a:t>Techies always get excited by the latest technology and want to use it somewhere, anywhere. </a:t>
            </a:r>
            <a:r>
              <a:rPr lang="en-GB" dirty="0">
                <a:solidFill>
                  <a:srgbClr val="212121"/>
                </a:solidFill>
                <a:latin typeface="HelveticaNeue"/>
              </a:rPr>
              <a:t/>
            </a:r>
            <a:br>
              <a:rPr lang="en-GB" dirty="0">
                <a:solidFill>
                  <a:srgbClr val="212121"/>
                </a:solidFill>
                <a:latin typeface="HelveticaNeue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839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 build="allAtOnce"/>
      <p:bldP spid="8" grpId="0"/>
      <p:bldP spid="9" grpId="0"/>
      <p:bldP spid="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1520" y="3068960"/>
            <a:ext cx="8640960" cy="216024"/>
          </a:xfrm>
          <a:prstGeom prst="roundRect">
            <a:avLst/>
          </a:prstGeom>
          <a:solidFill>
            <a:srgbClr val="E12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/>
              <a:t>Traditional              Digitally Connected</a:t>
            </a:r>
            <a:endParaRPr lang="en-GB" sz="1400" dirty="0"/>
          </a:p>
        </p:txBody>
      </p:sp>
      <p:sp>
        <p:nvSpPr>
          <p:cNvPr id="5" name="AutoShape 2" descr="data:image/jpeg;base64,/9j/4AAQSkZJRgABAQAAAQABAAD/2wCEAAkGBhQQDxAPDxAVFBQUFBAUERgWEBQWEBQVFhAVFhUVFRQXHSceGBojGhQUIC8gIycpLCwsFR4xQTEqNSYrLCkBCQoKDgwMFgwMFCkYFBgpKSkpKSkpKSkpKSkpKSkpKSkpKSkpKSkpKSkpKSkpKSkpKSkpKSkpKSkpKSkpKSkpKf/AABEIAJwAoQMBIgACEQEDEQH/xAAcAAABBAMBAAAAAAAAAAAAAAABAAIDBgQFBwj/xAA/EAACAQIEAggDBQUIAwEAAAABAgMAEQQFEiETMQYHIkFRYXGBFDKRI4KSoaIzQmJysQgWNFJTY6PBQ9HhFf/EABcBAQEBAQAAAAAAAAAAAAAAAAABAgP/xAAWEQEBAQAAAAAAAAAAAAAAAAAAEQH/2gAMAwEAAhEDEQA/AOnUaFGtuZURQoigNGhRoFRFCiKA0qVIUURRpAU4JRQFGocdjooF1YiaOIXsDJIqAnwGoi58hvVXzDrXwEW0bSTn/bjIU77jXJpF6gt4FPWOuS5l1yTvcYbDxxDcanJlk8jbsqp8iG9aq+Y9L8ZiP22LlI/yq/DTlbZY7beXKpSO64vOcPC4jmxMMbm1leeNH35dliDWbXmhVAFgAB4AC30rrvVBmhkwc2GZiTh5LR3NyIpFDKo79IYOB/8AKtWL1SFKkKmoVKlSoMGjQo1pkqIpCnBaAUaeIu+tJmvTXA4W4nxkQYXBRW4koI7ikdyp/mtUVuQKcFrm2Z9emHS4wuFklO1jIyxJ57DU35VT8064cwmuI5Ew6nb7GOzc+etyzA+hA8qVY7zLZFLuQqgEksQFAHMknYCq3mXWVl2H2OKEp22hUy8xz1L2CPRq4BjszlxDa8RLJKbk3kdnsTzIB2X2tUKm9SrHWsy68eYwmDt4NPJ33/04+Yt/GKqeZ9ZOPxFw2JMam/ZiAjFj3XXtH1Jv51oYcolI1mNlTvZhpAGrSTYkE2IPLwNZ5ySNC3ExC9m57IFzsCANRFybjkDazX5bxWteQsxdiWY82YlnPqzbn3NSQoWICgsTsAASSfAAVnYafDIZCVL20CPVY3vfVsbA2IG57mO17GlPnhOkRRrGq6+z8wIfVqVrgBhZ2UXF7G1zQTxdH5NSrINAawB2J1MjMq6b3Um1t7EXvas//wDHw0TEy4kMoLWCmzEC9vlDENsNiF9a0UuZyOuh3JXs7bWGkEKAO4AHlUKtQb3MMThxGI4UJYKlnPPnqIPfqFyp2sbd1t971TZlwsy4RPZxEMiffi+1S/3RN9RVIU1l5bmPw08GJH/hlilP8quNfL+HVQekSKApzWO45HcendTarJUqVKgwlFYeaZ7hsIL4rExQ7XAeQByPFU+ZvYGs0EgEqLmxsPE22H1ryXj8fJPK80zFpHYs7HmSefpblbuFXTMd3zTruwEVxAsuIYX3VOHHy2Op7Ej2vVOzXr1xklxhoocONt9Jlk8937Fvue9UrJuj4nRpZJkijDabsRcm1za5A7xWxCZfBzZ528r6f+h/WpVjDzLpTjMYbYjFTS3uNJdtFieWhdreVqdgujGIk5QlR4vZB9Dv+VZbdMwgthcNHGPE7t9Ft/U1rsV0jxEvzzNbwXsD6LaorcjonHFvi8WieS21e19z7ChnuQwx4dMRhnLLqCtdgRvexGwsb93nVYU3NuZP1NXXLsrdcLPhH5yQxYmLskHtryse8PGF9jQajKfh1jMs6lypsE4ltR1KflG9tOoX3F6cufmPUIFCguz3Krq7SqCOzyXZtv4vGtIGp4NBn4jNJJCSzcwFsAFXSoIAAHIWJ+p8agBqEGng0EwNPBqEGng0EwNPBqEGng0EwNP5ix5HY+hqIGnhqDv/AEBzT4nK8JIxuyx8KQ3uS8JMTE+Z0BvvVvq5v1KZlePGYU/uvHOnLlIuhrfeiH1rpFVkqVKlQYkJsa8x9YuUfCZrjIgLLxDInhol+0Fh4dq3tXppDXGev/KdOIwmLUbSRtE+370bXUn1V7fcNXTFZ6WYJDl+W4qFQo4fCe3jbVv56hJ+KtbkfRGfFhuEjAqrP20KRaFRmJMzWRdwANRAOrmLVu+j03HyfExWDNhnEyg7gqDxLEeHZlrYf37igmxc/wAVNi1mlE2HgIcRQniB7S8TbUFHCtHcaWJ32FZaVf8AulIokLyRhVgSdWVxLHIrTpCQjoSpKsxBsTuhFbbBZBBxcXGsUsjYXiCUyAmLsyhQ4ihIdid7Jqta7E2BFQp0qh+DxmGSLRG0cKYdGJecycVGllMgUKoZYwGAG5WPbYmgvTVBHFeFpZFAJMsp4esLpuAvaYW8Wvud9qCxY2YYaXBrhYgsUkLDEJHCpxMMhVg01rmSNwsgI1Nf7Ii/OmwxPAcBxGMhHGgeQ3GpZSJYl3JY2YvubftOW1VCfpfiGACMsSjkI102J5nU12ueXPltsKx8vgxE0kbRJLKyFdFgzabG4APICgOcYXhYiWPuDm3oTcfkRWMDW06WYtZMUxQEWVVe/wDnW4I9tl+6a1INBKDTgaiBp4NBKDTwaiBpwNBMDTwahBqQGglBqQNUCmpAaC3dWOZ8DNcPfYTLJh2++A8f/JGg+8a7sa8wQ4pomSZPmiZJFsbG6MGAv52t716dgxKyokqEFZFV1I5FWUMCPY1U0aVKlRGCKp/XFlXHyeVwLtA8cw8hfQ/5PVwpuMwQnglw7/LLHJG3o6Fb+u9VMecurPGBcY8LfLNGykdxI7VvpqHvWgxmUSR4iTDhGZkZlFkJJANgbDxFj702CeTB4kMBaSGQgg7jUjEMp8RsRVlxnWliHH2UccW1r2Lt7FtvqDWW2Hl/QHGS78Lhr4yMF2/l3b8q2P8AdHB4f/G5gtxzSIXb/s/lVZx2f4if9tPIw8NRC+yiwFYINBdh0hy7D/4bAmVhyaY7X8bG/wCQFY+M6x8U40xFIV7hGguB/M1/yAqpg04Ggl13JJNySSfE+dOBqIGng0EoNOBqIGng0EoNPBqEGp8PAz/Ipb0BI9z3UDganw+HaQgRozEkAAAk3PIU6PCaCC7xqQQbE62uDyKJe3o1q38uYsqOyBgqqmI+dUJRphHdSNRIDsoK+XrcNacklVC7AKLahdhdhvy7r7Xte9QQ4J2FwhtzuRZbeOo7WqyRi0Zd2a6nSwUqqh9QDI0krXUgm+zKCCTtY1jQZpDESslp7Etq06hINco4ZJN0BtE4Pdv5UGjZSpKnmCQbEEbeY2PtXduqrMuPlMCk3aAvhzfwQ/Z/8bRj7tcPzPFpLK0kaFAbGxJJLfvMbk8z510TqPzS0uMwh/fSOdNu9CI5N/RovrQdYtSo0qrLXipIzUdOU1pHnHrdyj4fOMTYWWXTOm1h9ot2/UGqmA12n+0DlF0wWMA5GSBz32P2kf0PF/FXFazrZ4NEGpcPgXk+RCefdtYAkm58gfS1bCDITYNJKiDv/eI3A3A5/vcr/I1QawGnA1u5MlWMi9mF7HU4Ub6gD3bfK3PflTjkfFMZjU9vSoCINJYyBba2sLAui6t/E0GkBqSNCxsoJPgASfoKkGKRfkivz3kYsfwrYX+tFsxkI067DwUBF/CgAoJhl7DdysY59tgDbyX5j7A04JEvN2c/wrpX8TbkewrABp4NBnDHBf2cSL4FhxG/V2f0+9CXGu+zuxFrWJOm3hblWIDTwaCVTWV8c+lV1EBUeMW27DsSykjmCWbbzrDBpwNBkPIWJZjck3JPMnxvRBrMyro5isV/hsNLJ5rGdPO19R2t71c8q6lMZJvPJFAN9i3Fk+idn9VBQwat/VUrnN8MYwbBZ+LzsIzCwJPlq0Wv36av2V9TGDisZ5JZzzsWEcZ25WTtfmKuGV5LBhVKYWBIgeele01v8zc29zVRn0qF6FEYFEUKNaZVzrNyr4nJ8WgHajQTp6xHUf0a68z4afQ6uN9LA2PI2PI16+WMMCjAFWBVgeRBFiD5WryVnmWHDYqfDNe8Ukke4sTpYgH3Fj71nWsWrF4XErC+KaPRoQAlrqx0kR6gqA6CRp7wDcb8q0UmKkMDT69BaRQugqCws2oXHbuCFNieRrJwsM2IjUnFdlrhlVt1YrwkEi3Bs5SNb7izA89qgGBiVAzhRrhZgWmBIaxKkKtjcm229vY1GmVJneGWLswhpWFgQLCIcEhQGIBZuKI2NwdlI1HWba89IHDSNGAmt5H7yy8TTqAPqqn2rVGkKCaWcuzOxuzMzMbAXJNzsNhuTyoA0oIGdgiKWY8goJY+gG9WvJ+qzMcTYrhGjU27UxES2PfZu0fYGgqwNPBrruUf2fzscZjQPFYI7/rktf8ADV0ynqqy3DWIwwmYd87GT9B7H1U1YleecBl0s7aYInla9rIjNv525e9XLKOpzMZ7F4kgU980gDc/9NNTA+oHrXf4EWNQkaqigWAVQqgeFhtTy1IVzHKuoeBLHF4qSQ96xIsafU6jVzynoLgMLYw4OPULWdwZJLgcw0l9J/ltW6vSqxKfr2sOQ5DuHoO6lqptEVUGlSpCs6pUqVKgwaNCjWmTkO9cB68Mm4OaGcCy4iNJAe7Wo0SD1uoP3hXfBVf6YRxYhBhpoUkX5jqFyp5DSRup8wai5rzJ8Q2jRqOm+q2o6dXjblet3lHQLH4q3AwcpB/eZNEe4563sLV2rIsJDgrHD4SBSL9rhAy7/wC6e1byvarNF0oU7OrL6dof+6karkuT/wBn/EPY4vExQjbsoDLJz3BOyj2LVdsp6lMug3lWTENv+0kKp+CO39auEOYo/wArj0vY/Q1kVYlQ5dlkOGXThoIoR4Rxqm/idI3PnzrKL0ykKqHXpUBRoo0aAo0QhRFAURQGiKFEUBpClSFZ1SpUqVBg0aFGtMlVexy65XbzsPbarA5sCa1vw1Fa5MGCN+d/P3v3UPguW/dfcEVtmwq2oCDbnQaf4ap4ZHT5XI99voa2HwtIYagbFmzj5lDfkazIs0U87r6i4+orF+Go/DUG0jlDfKQfen1qRhqnRmHJj770VsBRrFTEnvFTLOD5etESCiKANEUBoihRFAaQpUhWdUqVKlQYNGlSArSARegI6fSoG8Ojw6NGgGilw6NOFAzhUeFT6IoGcKlwqkpUUzhUeFT6VENEdPApU4UCoihRoDSFKkKmqVKjahU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data:image/jpeg;base64,/9j/4AAQSkZJRgABAQAAAQABAAD/2wCEAAkGBhQQDxAPDxAVFBQUFBAUERgWEBQWEBQVFhAVFhUVFRQXHSceGBojGhQUIC8gIycpLCwsFR4xQTEqNSYrLCkBCQoKDgwMFgwMFCkYFBgpKSkpKSkpKSkpKSkpKSkpKSkpKSkpKSkpKSkpKSkpKSkpKSkpKSkpKSkpKSkpKSkpKf/AABEIAJwAoQMBIgACEQEDEQH/xAAcAAABBAMBAAAAAAAAAAAAAAABAAIDBgQFBwj/xAA/EAACAQIEAggDBQUIAwEAAAABAgMAEQQFEiETMQYHIkFRYXGBFDKRI4KSoaIzQmJysQgWNFJTY6PBQ9HhFf/EABcBAQEBAQAAAAAAAAAAAAAAAAABAgP/xAAWEQEBAQAAAAAAAAAAAAAAAAAAEQH/2gAMAwEAAhEDEQA/AOnUaFGtuZURQoigNGhRoFRFCiKA0qVIUURRpAU4JRQFGocdjooF1YiaOIXsDJIqAnwGoi58hvVXzDrXwEW0bSTn/bjIU77jXJpF6gt4FPWOuS5l1yTvcYbDxxDcanJlk8jbsqp8iG9aq+Y9L8ZiP22LlI/yq/DTlbZY7beXKpSO64vOcPC4jmxMMbm1leeNH35dliDWbXmhVAFgAB4AC30rrvVBmhkwc2GZiTh5LR3NyIpFDKo79IYOB/8AKtWL1SFKkKmoVKlSoMGjQo1pkqIpCnBaAUaeIu+tJmvTXA4W4nxkQYXBRW4koI7ikdyp/mtUVuQKcFrm2Z9emHS4wuFklO1jIyxJ57DU35VT8064cwmuI5Ew6nb7GOzc+etyzA+hA8qVY7zLZFLuQqgEksQFAHMknYCq3mXWVl2H2OKEp22hUy8xz1L2CPRq4BjszlxDa8RLJKbk3kdnsTzIB2X2tUKm9SrHWsy68eYwmDt4NPJ33/04+Yt/GKqeZ9ZOPxFw2JMam/ZiAjFj3XXtH1Jv51oYcolI1mNlTvZhpAGrSTYkE2IPLwNZ5ySNC3ExC9m57IFzsCANRFybjkDazX5bxWteQsxdiWY82YlnPqzbn3NSQoWICgsTsAASSfAAVnYafDIZCVL20CPVY3vfVsbA2IG57mO17GlPnhOkRRrGq6+z8wIfVqVrgBhZ2UXF7G1zQTxdH5NSrINAawB2J1MjMq6b3Um1t7EXvas//wDHw0TEy4kMoLWCmzEC9vlDENsNiF9a0UuZyOuh3JXs7bWGkEKAO4AHlUKtQb3MMThxGI4UJYKlnPPnqIPfqFyp2sbd1t971TZlwsy4RPZxEMiffi+1S/3RN9RVIU1l5bmPw08GJH/hlilP8quNfL+HVQekSKApzWO45HcendTarJUqVKgwlFYeaZ7hsIL4rExQ7XAeQByPFU+ZvYGs0EgEqLmxsPE22H1ryXj8fJPK80zFpHYs7HmSefpblbuFXTMd3zTruwEVxAsuIYX3VOHHy2Op7Ej2vVOzXr1xklxhoocONt9Jlk8937Fvue9UrJuj4nRpZJkijDabsRcm1za5A7xWxCZfBzZ528r6f+h/WpVjDzLpTjMYbYjFTS3uNJdtFieWhdreVqdgujGIk5QlR4vZB9Dv+VZbdMwgthcNHGPE7t9Ft/U1rsV0jxEvzzNbwXsD6LaorcjonHFvi8WieS21e19z7ChnuQwx4dMRhnLLqCtdgRvexGwsb93nVYU3NuZP1NXXLsrdcLPhH5yQxYmLskHtryse8PGF9jQajKfh1jMs6lypsE4ltR1KflG9tOoX3F6cufmPUIFCguz3Krq7SqCOzyXZtv4vGtIGp4NBn4jNJJCSzcwFsAFXSoIAAHIWJ+p8agBqEGng0EwNPBqEGng0EwNPBqEGng0EwNP5ix5HY+hqIGnhqDv/AEBzT4nK8JIxuyx8KQ3uS8JMTE+Z0BvvVvq5v1KZlePGYU/uvHOnLlIuhrfeiH1rpFVkqVKlQYkJsa8x9YuUfCZrjIgLLxDInhol+0Fh4dq3tXppDXGev/KdOIwmLUbSRtE+370bXUn1V7fcNXTFZ6WYJDl+W4qFQo4fCe3jbVv56hJ+KtbkfRGfFhuEjAqrP20KRaFRmJMzWRdwANRAOrmLVu+j03HyfExWDNhnEyg7gqDxLEeHZlrYf37igmxc/wAVNi1mlE2HgIcRQniB7S8TbUFHCtHcaWJ32FZaVf8AulIokLyRhVgSdWVxLHIrTpCQjoSpKsxBsTuhFbbBZBBxcXGsUsjYXiCUyAmLsyhQ4ihIdid7Jqta7E2BFQp0qh+DxmGSLRG0cKYdGJecycVGllMgUKoZYwGAG5WPbYmgvTVBHFeFpZFAJMsp4esLpuAvaYW8Wvud9qCxY2YYaXBrhYgsUkLDEJHCpxMMhVg01rmSNwsgI1Nf7Ii/OmwxPAcBxGMhHGgeQ3GpZSJYl3JY2YvubftOW1VCfpfiGACMsSjkI102J5nU12ueXPltsKx8vgxE0kbRJLKyFdFgzabG4APICgOcYXhYiWPuDm3oTcfkRWMDW06WYtZMUxQEWVVe/wDnW4I9tl+6a1INBKDTgaiBp4NBKDTwaiBpwNBMDTwahBqQGglBqQNUCmpAaC3dWOZ8DNcPfYTLJh2++A8f/JGg+8a7sa8wQ4pomSZPmiZJFsbG6MGAv52t716dgxKyokqEFZFV1I5FWUMCPY1U0aVKlRGCKp/XFlXHyeVwLtA8cw8hfQ/5PVwpuMwQnglw7/LLHJG3o6Fb+u9VMecurPGBcY8LfLNGykdxI7VvpqHvWgxmUSR4iTDhGZkZlFkJJANgbDxFj702CeTB4kMBaSGQgg7jUjEMp8RsRVlxnWliHH2UccW1r2Lt7FtvqDWW2Hl/QHGS78Lhr4yMF2/l3b8q2P8AdHB4f/G5gtxzSIXb/s/lVZx2f4if9tPIw8NRC+yiwFYINBdh0hy7D/4bAmVhyaY7X8bG/wCQFY+M6x8U40xFIV7hGguB/M1/yAqpg04Ggl13JJNySSfE+dOBqIGng0EoNOBqIGng0EoNPBqEGp8PAz/Ipb0BI9z3UDganw+HaQgRozEkAAAk3PIU6PCaCC7xqQQbE62uDyKJe3o1q38uYsqOyBgqqmI+dUJRphHdSNRIDsoK+XrcNacklVC7AKLahdhdhvy7r7Xte9QQ4J2FwhtzuRZbeOo7WqyRi0Zd2a6nSwUqqh9QDI0krXUgm+zKCCTtY1jQZpDESslp7Etq06hINco4ZJN0BtE4Pdv5UGjZSpKnmCQbEEbeY2PtXduqrMuPlMCk3aAvhzfwQ/Z/8bRj7tcPzPFpLK0kaFAbGxJJLfvMbk8z510TqPzS0uMwh/fSOdNu9CI5N/RovrQdYtSo0qrLXipIzUdOU1pHnHrdyj4fOMTYWWXTOm1h9ot2/UGqmA12n+0DlF0wWMA5GSBz32P2kf0PF/FXFazrZ4NEGpcPgXk+RCefdtYAkm58gfS1bCDITYNJKiDv/eI3A3A5/vcr/I1QawGnA1u5MlWMi9mF7HU4Ub6gD3bfK3PflTjkfFMZjU9vSoCINJYyBba2sLAui6t/E0GkBqSNCxsoJPgASfoKkGKRfkivz3kYsfwrYX+tFsxkI067DwUBF/CgAoJhl7DdysY59tgDbyX5j7A04JEvN2c/wrpX8TbkewrABp4NBnDHBf2cSL4FhxG/V2f0+9CXGu+zuxFrWJOm3hblWIDTwaCVTWV8c+lV1EBUeMW27DsSykjmCWbbzrDBpwNBkPIWJZjck3JPMnxvRBrMyro5isV/hsNLJ5rGdPO19R2t71c8q6lMZJvPJFAN9i3Fk+idn9VBQwat/VUrnN8MYwbBZ+LzsIzCwJPlq0Wv36av2V9TGDisZ5JZzzsWEcZ25WTtfmKuGV5LBhVKYWBIgeele01v8zc29zVRn0qF6FEYFEUKNaZVzrNyr4nJ8WgHajQTp6xHUf0a68z4afQ6uN9LA2PI2PI16+WMMCjAFWBVgeRBFiD5WryVnmWHDYqfDNe8Ukke4sTpYgH3Fj71nWsWrF4XErC+KaPRoQAlrqx0kR6gqA6CRp7wDcb8q0UmKkMDT69BaRQugqCws2oXHbuCFNieRrJwsM2IjUnFdlrhlVt1YrwkEi3Bs5SNb7izA89qgGBiVAzhRrhZgWmBIaxKkKtjcm229vY1GmVJneGWLswhpWFgQLCIcEhQGIBZuKI2NwdlI1HWba89IHDSNGAmt5H7yy8TTqAPqqn2rVGkKCaWcuzOxuzMzMbAXJNzsNhuTyoA0oIGdgiKWY8goJY+gG9WvJ+qzMcTYrhGjU27UxES2PfZu0fYGgqwNPBrruUf2fzscZjQPFYI7/rktf8ADV0ynqqy3DWIwwmYd87GT9B7H1U1YleecBl0s7aYInla9rIjNv525e9XLKOpzMZ7F4kgU980gDc/9NNTA+oHrXf4EWNQkaqigWAVQqgeFhtTy1IVzHKuoeBLHF4qSQ96xIsafU6jVzynoLgMLYw4OPULWdwZJLgcw0l9J/ltW6vSqxKfr2sOQ5DuHoO6lqptEVUGlSpCs6pUqVKgwaNCjWmTkO9cB68Mm4OaGcCy4iNJAe7Wo0SD1uoP3hXfBVf6YRxYhBhpoUkX5jqFyp5DSRup8wai5rzJ8Q2jRqOm+q2o6dXjblet3lHQLH4q3AwcpB/eZNEe4563sLV2rIsJDgrHD4SBSL9rhAy7/wC6e1byvarNF0oU7OrL6dof+6karkuT/wBn/EPY4vExQjbsoDLJz3BOyj2LVdsp6lMug3lWTENv+0kKp+CO39auEOYo/wArj0vY/Q1kVYlQ5dlkOGXThoIoR4Rxqm/idI3PnzrKL0ykKqHXpUBRoo0aAo0QhRFAURQGiKFEUBpClSFZ1SpUqVBg0aFGtMlVexy65XbzsPbarA5sCa1vw1Fa5MGCN+d/P3v3UPguW/dfcEVtmwq2oCDbnQaf4ap4ZHT5XI99voa2HwtIYagbFmzj5lDfkazIs0U87r6i4+orF+Go/DUG0jlDfKQfen1qRhqnRmHJj770VsBRrFTEnvFTLOD5etESCiKANEUBoihRFAaQpUhWdUqVKlQYNGlSArSARegI6fSoG8Ojw6NGgGilw6NOFAzhUeFT6IoGcKlwqkpUUzhUeFT6VENEdPApU4UCoihRoDSFKkKmqVKjahU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72816"/>
            <a:ext cx="9620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719953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Discount Card</a:t>
            </a:r>
            <a:endParaRPr lang="en-GB" sz="1200" dirty="0"/>
          </a:p>
        </p:txBody>
      </p:sp>
      <p:pic>
        <p:nvPicPr>
          <p:cNvPr id="1031" name="Picture 7" descr="http://www.goldenchip.com.sa/pictures/MAGNET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3633991"/>
            <a:ext cx="1036915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NetSecure SmartSwi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24" y="4581128"/>
            <a:ext cx="946076" cy="9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396" y="3356992"/>
            <a:ext cx="11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Magnetic Swipe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5935" y="4077072"/>
            <a:ext cx="2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+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35588" y="4365104"/>
            <a:ext cx="724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Terminal</a:t>
            </a:r>
            <a:endParaRPr lang="en-GB" sz="1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36881" y="836711"/>
            <a:ext cx="0" cy="518457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492" y="5816297"/>
            <a:ext cx="745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Software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5502423"/>
            <a:ext cx="2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+</a:t>
            </a:r>
            <a:endParaRPr lang="en-GB" dirty="0"/>
          </a:p>
        </p:txBody>
      </p:sp>
      <p:pic>
        <p:nvPicPr>
          <p:cNvPr id="1037" name="Picture 13" descr="http://t2.gstatic.com/images?q=tbn:ANd9GcQkseZjZ9x6iydvHKDl12OVL6EOeBmv7QPIEMRYnvWNDvy59uz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638" y="6032245"/>
            <a:ext cx="657529" cy="6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9252">
            <a:off x="1982382" y="1381775"/>
            <a:ext cx="680689" cy="12961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29051">
            <a:off x="1964215" y="3793857"/>
            <a:ext cx="859176" cy="1575559"/>
          </a:xfrm>
          <a:prstGeom prst="rect">
            <a:avLst/>
          </a:prstGeom>
        </p:spPr>
      </p:pic>
      <p:pic>
        <p:nvPicPr>
          <p:cNvPr id="1041" name="Picture 17" descr="http://www.dee-sc.co.uk/wp-content/uploads/2013/01/Free-Wif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677" y="1561963"/>
            <a:ext cx="997402" cy="99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www.uk2.net/blog/wp-content/uploads/iStock_000019790428XSmal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365" y="3850016"/>
            <a:ext cx="1245714" cy="124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t2.gstatic.com/images?q=tbn:ANd9GcRgZRgVzybvXkDDv8UudULeVFp_Bzp0kED7zpOOhGCV0XkYNbKWR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82948"/>
            <a:ext cx="1924591" cy="5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573016"/>
            <a:ext cx="752408" cy="1239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1612" y="3356992"/>
            <a:ext cx="1078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M- Commerce</a:t>
            </a:r>
            <a:endParaRPr lang="en-GB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5157192"/>
            <a:ext cx="1408697" cy="788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99992" y="4880193"/>
            <a:ext cx="1057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 - Commerce</a:t>
            </a:r>
            <a:endParaRPr lang="en-GB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3488493" y="2557890"/>
            <a:ext cx="216024" cy="1174072"/>
          </a:xfrm>
          <a:prstGeom prst="roundRect">
            <a:avLst/>
          </a:prstGeom>
          <a:solidFill>
            <a:srgbClr val="E12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809294" y="2725654"/>
            <a:ext cx="1101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Mobile Loyalty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895629" y="3437697"/>
            <a:ext cx="12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Mobile Vouchers</a:t>
            </a:r>
            <a:endParaRPr lang="en-GB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0462" y="836711"/>
            <a:ext cx="754350" cy="1408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0886" y="764703"/>
            <a:ext cx="1001102" cy="151824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50462" y="2420865"/>
            <a:ext cx="171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Digitally Connected events /</a:t>
            </a:r>
          </a:p>
          <a:p>
            <a:pPr algn="ctr"/>
            <a:r>
              <a:rPr lang="en-GB" sz="1200" dirty="0" smtClean="0"/>
              <a:t>Visitor Economy</a:t>
            </a:r>
            <a:endParaRPr lang="en-GB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300192" y="5487615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QR Codes</a:t>
            </a:r>
          </a:p>
          <a:p>
            <a:pPr algn="ctr"/>
            <a:r>
              <a:rPr lang="en-GB" sz="1200" dirty="0" smtClean="0"/>
              <a:t>NFC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6156176" y="3304898"/>
            <a:ext cx="99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Interactive </a:t>
            </a:r>
          </a:p>
          <a:p>
            <a:pPr algn="ctr"/>
            <a:r>
              <a:rPr lang="en-GB" sz="1200" dirty="0" smtClean="0"/>
              <a:t>Technologies</a:t>
            </a:r>
            <a:endParaRPr lang="en-GB" sz="1200" dirty="0"/>
          </a:p>
        </p:txBody>
      </p:sp>
      <p:pic>
        <p:nvPicPr>
          <p:cNvPr id="1032" name="Picture 8" descr="http://t3.gstatic.com/images?q=tbn:ANd9GcTZPLeVkeM5jItyK0RHKthq-yu8TEEU2iJrkWMgDUwqRwfOoDOYG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1396" y="3808567"/>
            <a:ext cx="11049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robborley.com/wp-content/uploads/2012/07/itakeout-300x22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777" y="3808567"/>
            <a:ext cx="1514703" cy="11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81209" y="3346902"/>
            <a:ext cx="1371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Takeaway Ordering</a:t>
            </a:r>
            <a:endParaRPr lang="en-GB" sz="1200" dirty="0"/>
          </a:p>
        </p:txBody>
      </p:sp>
      <p:sp>
        <p:nvSpPr>
          <p:cNvPr id="19" name="AutoShape 12" descr="data:image/jpeg;base64,/9j/4AAQSkZJRgABAQAAAQABAAD/2wCEAAkGBhEREBASEBQQFRQWFxYVFhQUFRcaFxgYGRUVFhYTGRUXJycqGx8jHxYXITEgIygpLC04Fh81NTAqNSYrLCkBCQoKDgwOGA8PGiwkHiUqNCwsKjQ0MjAtLC8sLDUsNCwtNTA1LCwsLCkvLjQsLC0sNC4sLyoqLC0sKSowNSwsNf/AABEIAHMAtgMBIgACEQEDEQH/xAAcAAACAgMBAQAAAAAAAAAAAAAABgUHAgMEAQj/xABBEAACAQEDBQwIBAYDAQAAAAABAgMABBESBQYTIVEUMTVBUlNxc5GSobIVFiIyM2Fy0RdigbEHI0JUk9I0guHB/8QAGgEBAAMBAQEAAAAAAAAAAAAAAAECBgMEBf/EAC4RAAIBAQUFBwUBAAAAAAAAAAABAhEDBCExURIVQaGxBRNhcZHB0RQ0geHwM//aAAwDAQACEQMRAD8As3Pngy3dS9UAPht9S+V6v/Pngy3dS9UAPht9S+V6A1V0ej5NniK0xe8vSP3pmsNheaRYoxezG4bPmSeIDfvoBf8AR8mzxFHo+TZ4imuy5uzSM4uVApKl5DhQnHo7lY797atVez5tTpG0jhBhvLJiGMKGwF8Oy8XUAp+j5NniKPR8mzxFN9nzXnkVGQxHGFYLjGMKzYQ5XiF/HWl835wtpYqALOwWS88ZOoDbt/UUAs2XJUssqQxoWkc3Ko4/12CmH8LMp8yn+Ra7MxeFrH9MvkNXPbcoRwhNIbsbrGoAJJZiFGodO/xUBRn4WZT5lP8AItH4WZT5lP8AItXdPliNCL8RUkLjUXoCXwBSw48Woji469smVo5GKrivuLC9SAwDFSynjF4/bbQFIfhZlPmU/wAi0fhZlPmU/wAi1c75ywKL2xqPZuJQ6wz4Aw2i8i/ZfXXHlKNpngBvdFV2FxuAYkDX+h1UB822zJE0MzwyIVkT3lPaDfxitfo+TZ4inT+IPC1p+iHyCuE5Hk0KS3x3P7iYv5je1g9lOPXQCz6Pk2eIo9HybPEU3x5rWhkVgq4jh/llrpAGfRqzId4FtVap8gSrLDFfGxl1RsrXoSCVIxfIgg0Aq+j5NniKPR8mzxFN0+a86xvL/LaNFxl0cMCMRQ3Xb9xBv2Vy5QyVJBotKANIgkUX68J27D8qAU2FMOaXC9j68eVqgZ/ebpP71PZpcL2Prx5WoC/6KKKAg8+eDLd1L1QA+G31L5Xq/wDPngy3dS9UAPht9S+V6Awi95ekfvTfkbLJszOQkbhwFbEDfhvvIBBF19J6m4g7DfUqLd+STsosANq5xwEy4458EraRlVxcrLLpECBt4NrxfPWKMoZ2JMkpMbCZ0MWphowhkMl+3Fru2Up7t/JJ3aN2/kk7tAM8WdbqLKgBEcQTGow4pMDlve37tY1HZW62536WF4jGQXS5mvHtSYk/mNt9lFHbSlu38kndo3b+STu0CwGHMXhax/TL5DVt5VyHpnVxJIjDCBdhuuEiudRBuJwjX8hVF5Czi3LboLQY2YR4gU3mIYFSRfxjiHH8qsf8aLN/a27uRf70AzW/Isspjv0ACOHDhWxqRJivUb15AAvPHfW7JmR3jcFmUqiNHGFBBuZsRLX8eoDVs+dKf40Wb+1t3ci/3o/Gizf2tu7kX+9ANCZtIIwuosWUuxvN6h8RUAnUPkNVZZGyE0DYmcOSpVjdcScV4P6LhH6Uq/jRZv7W3dyL/ej8aLN/a27uRf70WAeIq/xB4XtP0Q+QV7Y84ESymBt0tiGEriQRp7eIyR6rw929sOuoTOHOUWu3TWgRuocKoQ62AUAAm7jrk3b+STu0A4wZ3xx4XWOVpFWOK93BBjjl0gJO/jI1Hi4645MvRCeyNEkmjs7MwDlcbF3Ltvahv3Dopa3b+STu0bt/JJ3aAbLHnk4ZzMukDFQUGFV0Vzh48I24yemuDLuW91GIlSCgcHXffikZ1A6AQP0qC3b+STu0bu/JJ3aAi5/ebpP71PZpcL2Prx5Wpfka8k7bzTBmlwvY+vHlagL/AKKKKAg8+eDLd1L1QA+G31L5Xq/8+eDLd1L1QA+G31L5XoDCP3l6R+9MtjsEszFYUZ2AvIUX6ttLUXvL0j96dc3baI3kxSRIrKFOkiMisMQJW4bx1UBx2TJM8rOkcbsye8BvrxXHsrxslTiMymOQRg4SxGoEG4+Oqp+z5QswnR1ljWJHZkhkgZgi6QNqKnWxuxAnevurZlLL9nkjmZXfE0TQCNlN+uYuJC29dcem+gF9Mi2goriGUoxAVguokm4XdJ1Vp3BLdIcD3R6pNXuG+65tmsUw2XOhI9yKoUBUjSaW5seFZGYxgb128bwOOt2UM5oHgnRbw86h5NRuaW9FAGwBUJ/7GjCEeb4sfQ1SVkydLLi0SMwUXsRvAfMmo6b4sfQ1NmbmVLOkEkVowYTLpGVoy+NNHgwIR7rXjfO2gISzZOlkR5I0dkT32A1DVefDXXtpyZNGqNJG6q/ukjUeP/240y2TLkKpGZJi7Ql3AEZGkx2dYxHq1AqRcSd8Vx5eytDJE+jcs0sqTFcJGjCxLGVJO+bxxcVARj5AtQuvgmF4JHs74AvJ/Qa65NzPoxJhbRk4Q93slhrKg7abTnqqzytGqqmFmUgNikk0YVS1+9xjZXHnDlqzyQCCz3hElDICD7pQl2J+piLvlRhCjH8aToWumuaP40nQtdkDAOhO8GUnoBF9AasY2ivcY2inWTPCNmudr4zJPiXRjXEYrol3uV2VlLnRAodlkDPc5h/k3aEGLCsZ1a/a17NVAJAYV7TRlbL8UtiSNdHjuTEpRg4cEl3DD2dd57flSvQEDP7zdJ/ep/NLhex9ePK1QM/vN0n96ns0uF7H148rUBf9FFFAQefPBlu6l6oAfDb6l8r1f+fPBlu6l6oAfDb6l8r0BrQ3EHYQfGpf0hHt8DUPRQExu+PleBo3fHyvA1D0UBMbvj5XgaN3x8rwNQ9FASEtsXSIRvAG89NdG74+V4GoeigJjd8fK8DRu+PleBqHooCY3fHyvA0bvj5Xgah6KAkI7YukY8RAF/RXRu+PleBqHooCY3fHyvA0bvj5Xgah6KAmN3x8rwNHpCPb4GoeigPZWvLHaSaYM0uF7H148rUummLNLhex9ePK1AX/AEUUUBB588GW7qXqgB8NvqXyvV/588GW7qXqgB8NvqXyvQE1k/NCSWNJNJGoYXgEEm79K6PUSTnou61T+QP+LB9ArvrJ23al4jaSingm+C1NHZ9n2EoRbXDUUfUSTnou61HqJJz0Xdam6ttmsryNhjUsd+4Xf/a5x7UvUnRPHyRZ9n3dKrXMTPUSTnou61HqJJz0XdanW1WGSIgSIyk71/H0EVnPkyZFxvG6rtI/fZ+tX3lfMfDPDLzwwK/Q3XDxyxEf1Ek56LutR6iSc9F3Wp3s2TZZATGjMBxje6Ne/wDpWnQtcxuNykBvkTqAIqH2nfEk30J+gu1ae4neoknPRd1qPUSTnou61OUkDKFLAgMLxfxjbdsoks7LhxAjEL1+Y2io3pe9eRP0F305ib6iSc9F3Wo9RJOei7rU7RZPlZyioxYb4HF0mvHsMisysjBlGIg8Sj+r5joqd5XyleHl+iPobtWnuJXqJJz0Xdaj1Ek56LutTkYGwB7jhJuDcRI4q8liZThYXHYe2qvtS9LN8kTu+76cxO9RJOei7rUeoknPRd1qbqKje1515Ind1hpzYo+oknPRd1qPUSTnou61N1FN7XnXkhu6w05srrLWRWsxUMytiBIK38W+Lj01I5pcL2Prx5Wrdn370HQ/7rWnNLhex9ePK1aa5WsrawjOeb+T4V6s42dtKEcl8F/0UUV6zzEHnzwZbupeqAHw2+pfK9X/AJ88GW7qXqgB8NvqXyvQFg5A/wCLB9ArvrgyB/xYPoFSF1YC8f6z831NjY/5x8l0PKkciC95BhL/AMt/YBILb3sgio+6vVYjWCQdoJH7VWynsTUi047UWhgTCm5y0ZgUSt7Dkm8lNUl7awAbvlXNYrJNHJI84YJhbSM2894IAB/qJN29UQ7k+8Sekk/vQXYgAliBvAk3DoFeh3mLadMsvRLHDwyVMMDgrB0arnn61wx8eJJ2myyyrAYQzKEVRg/pce9fd7pvuN5ruktKKZ2cCTDoQwB1Fxvknj/8peV2F9xYX79xIv6bq8F+9ru2VMb3styisX6Vo1h6+wdhXBvD91OzK0Zx48RdX9pX2jew/IjeuqQdw+hhe4XxxtGx4n1+zfsa66oO83Xa7tnF2V1WDJUk6ztGSXiwXRk+8pDagTvNeDdxcXzF7s5Wk5KzVa401pmvgpbbNnCLm8sK9H8klbYndbQkQJYTFnVfeK4QF1cYBvryJjHuZJfeJdSp31jcBQp2a7zdUIkpvxAsDrvOsMDxg8YPyoJN95vv28fbXN3iknKmOXhg6+3UurCsaVw/VCfjhBbcpPuKh/7K2KQ9jHsqFtc+OR35RJ/Ti8K14jffeb9t5v7a8urnbW/eJKmX8vTIvZ2Ww61/uPqSdgUNBKJbhGutX4xJxKNt/GKi6zMjXBbzhBvA4r+M3VjdXOc1JRWi/vTgXjDZbep5RXt1F1cy4oZ9+9B0P+61pzS4XsfXjytW7Pv3oOh/3WtOaXC9j68eVq2vZn2sPz1Zl7/9xL8dEX/RRRX0DxEHnzwZbupeqAHw2+pfK9X/AJ88GW7qXqgIyCpUm7WDf0Bhdq6aA9jtkii5XkUbAxA7BWXpGbnZe+1YaFeWvY32o0K8texvtVHZwfBFtuS4mfpGbnZe+1HpGbnZe+1YaFeWvY32o0K8texvtTu4aInblqzP0jNzsvfaj0jNzsvfasNCvLXsb7UaFeWvY32p3cNENuWrM/SM3Oy99qPSM3Oy99qw0K8texvtRoV5a9jfandw0Q25asz9Izc7L32qz/4LW1mFtDsTdozexvuADcZ4t+qt0K8texvtXZZMovFFPFHKqrMAsmpryov9m/Yb9e2pUIrFIhyk82WP/FFbGSzR2kw2pVDGNS4WVSL1OrVfsbj3jvaqv9Izc7L32ppynhtuTIZyy6ayEQSNr9uJtcbXb5uJu722lPQry17G+1Q7OLxaQU5LiZ+kZudl77UekZudl77VhoV5a9jfajQry17G+1O7hoiduWrM/SM3Oy99qPSM3Oy99qw0K8texvtRoV5a9jfandw0Q25asz9Izc7L32o9Izc7L32rDQry17G+1GhXlr2N9qd3DRDblqzCaZm1uzMbrr2JJ8an80uF7H148rVB6FeWvY1TWZsmLK1iI45h5WqySWCKN1PoGiiipBwZfs6yWW0o4vVo3BGvX7J2V8yiY7aKKANMdtGmO2iigDTHbRpjtoooA0x20aY7aKKANMdtGmO2iigDTHbRpjtoooA0x20aY7aKKANMdtGmO2iigDTHbRpjtoooA0x20aY7aKKANMdtN38K4VkypBjF+AO68VzBTcdW/vnfoooC+6KKKA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14" descr="data:image/jpeg;base64,/9j/4AAQSkZJRgABAQAAAQABAAD/2wCEAAkGBhEREBASEBQQFRQWFxYVFhQUFRcaFxgYGRUVFhYTGRUXJycqGx8jHxYXITEgIygpLC04Fh81NTAqNSYrLCkBCQoKDgwOGA8PGiwkHiUqNCwsKjQ0MjAtLC8sLDUsNCwtNTA1LCwsLCkvLjQsLC0sNC4sLyoqLC0sKSowNSwsNf/AABEIAHMAtgMBIgACEQEDEQH/xAAcAAACAgMBAQAAAAAAAAAAAAAABgUHAgMEAQj/xABBEAACAQEDBQwIBAYDAQAAAAABAgMABBESBQYTIVEUMTVBUlNxc5GSobIVFiIyM2Fy0RdigbEHI0JUk9I0guHB/8QAGgEBAAMBAQEAAAAAAAAAAAAAAAECBgMEBf/EAC4RAAIBAQUFBwUBAAAAAAAAAAABAhEDBCExURIVQaGxBRNhcZHB0RQ0geHwM//aAAwDAQACEQMRAD8As3Pngy3dS9UAPht9S+V6v/Pngy3dS9UAPht9S+V6A1V0ej5NniK0xe8vSP3pmsNheaRYoxezG4bPmSeIDfvoBf8AR8mzxFHo+TZ4imuy5uzSM4uVApKl5DhQnHo7lY797atVez5tTpG0jhBhvLJiGMKGwF8Oy8XUAp+j5NniKPR8mzxFN9nzXnkVGQxHGFYLjGMKzYQ5XiF/HWl835wtpYqALOwWS88ZOoDbt/UUAs2XJUssqQxoWkc3Ko4/12CmH8LMp8yn+Ra7MxeFrH9MvkNXPbcoRwhNIbsbrGoAJJZiFGodO/xUBRn4WZT5lP8AItH4WZT5lP8AItXdPliNCL8RUkLjUXoCXwBSw48Woji469smVo5GKrivuLC9SAwDFSynjF4/bbQFIfhZlPmU/wAi0fhZlPmU/wAi1c75ywKL2xqPZuJQ6wz4Aw2i8i/ZfXXHlKNpngBvdFV2FxuAYkDX+h1UB822zJE0MzwyIVkT3lPaDfxitfo+TZ4inT+IPC1p+iHyCuE5Hk0KS3x3P7iYv5je1g9lOPXQCz6Pk2eIo9HybPEU3x5rWhkVgq4jh/llrpAGfRqzId4FtVap8gSrLDFfGxl1RsrXoSCVIxfIgg0Aq+j5NniKPR8mzxFN0+a86xvL/LaNFxl0cMCMRQ3Xb9xBv2Vy5QyVJBotKANIgkUX68J27D8qAU2FMOaXC9j68eVqgZ/ebpP71PZpcL2Prx5WoC/6KKKAg8+eDLd1L1QA+G31L5Xq/wDPngy3dS9UAPht9S+V6Awi95ekfvTfkbLJszOQkbhwFbEDfhvvIBBF19J6m4g7DfUqLd+STsosANq5xwEy4458EraRlVxcrLLpECBt4NrxfPWKMoZ2JMkpMbCZ0MWphowhkMl+3Fru2Up7t/JJ3aN2/kk7tAM8WdbqLKgBEcQTGow4pMDlve37tY1HZW62536WF4jGQXS5mvHtSYk/mNt9lFHbSlu38kndo3b+STu0CwGHMXhax/TL5DVt5VyHpnVxJIjDCBdhuuEiudRBuJwjX8hVF5Czi3LboLQY2YR4gU3mIYFSRfxjiHH8qsf8aLN/a27uRf70AzW/Isspjv0ACOHDhWxqRJivUb15AAvPHfW7JmR3jcFmUqiNHGFBBuZsRLX8eoDVs+dKf40Wb+1t3ci/3o/Gizf2tu7kX+9ANCZtIIwuosWUuxvN6h8RUAnUPkNVZZGyE0DYmcOSpVjdcScV4P6LhH6Uq/jRZv7W3dyL/ej8aLN/a27uRf70WAeIq/xB4XtP0Q+QV7Y84ESymBt0tiGEriQRp7eIyR6rw929sOuoTOHOUWu3TWgRuocKoQ62AUAAm7jrk3b+STu0A4wZ3xx4XWOVpFWOK93BBjjl0gJO/jI1Hi4645MvRCeyNEkmjs7MwDlcbF3Ltvahv3Dopa3b+STu0bt/JJ3aAbLHnk4ZzMukDFQUGFV0Vzh48I24yemuDLuW91GIlSCgcHXffikZ1A6AQP0qC3b+STu0bu/JJ3aAi5/ebpP71PZpcL2Prx5Wpfka8k7bzTBmlwvY+vHlagL/AKKKKAg8+eDLd1L1QA+G31L5Xq/8+eDLd1L1QA+G31L5XoDCP3l6R+9MtjsEszFYUZ2AvIUX6ttLUXvL0j96dc3baI3kxSRIrKFOkiMisMQJW4bx1UBx2TJM8rOkcbsye8BvrxXHsrxslTiMymOQRg4SxGoEG4+Oqp+z5QswnR1ljWJHZkhkgZgi6QNqKnWxuxAnevurZlLL9nkjmZXfE0TQCNlN+uYuJC29dcem+gF9Mi2goriGUoxAVguokm4XdJ1Vp3BLdIcD3R6pNXuG+65tmsUw2XOhI9yKoUBUjSaW5seFZGYxgb128bwOOt2UM5oHgnRbw86h5NRuaW9FAGwBUJ/7GjCEeb4sfQ1SVkydLLi0SMwUXsRvAfMmo6b4sfQ1NmbmVLOkEkVowYTLpGVoy+NNHgwIR7rXjfO2gISzZOlkR5I0dkT32A1DVefDXXtpyZNGqNJG6q/ukjUeP/240y2TLkKpGZJi7Ql3AEZGkx2dYxHq1AqRcSd8Vx5eytDJE+jcs0sqTFcJGjCxLGVJO+bxxcVARj5AtQuvgmF4JHs74AvJ/Qa65NzPoxJhbRk4Q93slhrKg7abTnqqzytGqqmFmUgNikk0YVS1+9xjZXHnDlqzyQCCz3hElDICD7pQl2J+piLvlRhCjH8aToWumuaP40nQtdkDAOhO8GUnoBF9AasY2ivcY2inWTPCNmudr4zJPiXRjXEYrol3uV2VlLnRAodlkDPc5h/k3aEGLCsZ1a/a17NVAJAYV7TRlbL8UtiSNdHjuTEpRg4cEl3DD2dd57flSvQEDP7zdJ/ep/NLhex9ePK1QM/vN0n96ns0uF7H148rUBf9FFFAQefPBlu6l6oAfDb6l8r1f+fPBlu6l6oAfDb6l8r0BrQ3EHYQfGpf0hHt8DUPRQExu+PleBo3fHyvA1D0UBMbvj5XgaN3x8rwNQ9FASEtsXSIRvAG89NdG74+V4GoeigJjd8fK8DRu+PleBqHooCY3fHyvA0bvj5Xgah6KAkI7YukY8RAF/RXRu+PleBqHooCY3fHyvA0bvj5Xgah6KAmN3x8rwNHpCPb4GoeigPZWvLHaSaYM0uF7H148rUummLNLhex9ePK1AX/AEUUUBB588GW7qXqgB8NvqXyvV/588GW7qXqgB8NvqXyvQE1k/NCSWNJNJGoYXgEEm79K6PUSTnou61T+QP+LB9ArvrJ23al4jaSingm+C1NHZ9n2EoRbXDUUfUSTnou61HqJJz0Xdam6ttmsryNhjUsd+4Xf/a5x7UvUnRPHyRZ9n3dKrXMTPUSTnou61HqJJz0XdanW1WGSIgSIyk71/H0EVnPkyZFxvG6rtI/fZ+tX3lfMfDPDLzwwK/Q3XDxyxEf1Ek56LutR6iSc9F3Wp3s2TZZATGjMBxje6Ne/wDpWnQtcxuNykBvkTqAIqH2nfEk30J+gu1ae4neoknPRd1qPUSTnou61OUkDKFLAgMLxfxjbdsoks7LhxAjEL1+Y2io3pe9eRP0F305ib6iSc9F3Wo9RJOei7rU7RZPlZyioxYb4HF0mvHsMisysjBlGIg8Sj+r5joqd5XyleHl+iPobtWnuJXqJJz0Xdaj1Ek56LutTkYGwB7jhJuDcRI4q8liZThYXHYe2qvtS9LN8kTu+76cxO9RJOei7rUeoknPRd1qbqKje1515Ind1hpzYo+oknPRd1qPUSTnou61N1FN7XnXkhu6w05srrLWRWsxUMytiBIK38W+Lj01I5pcL2Prx5Wrdn370HQ/7rWnNLhex9ePK1aa5WsrawjOeb+T4V6s42dtKEcl8F/0UUV6zzEHnzwZbupeqAHw2+pfK9X/AJ88GW7qXqgB8NvqXyvQFg5A/wCLB9ArvrgyB/xYPoFSF1YC8f6z831NjY/5x8l0PKkciC95BhL/AMt/YBILb3sgio+6vVYjWCQdoJH7VWynsTUi047UWhgTCm5y0ZgUSt7Dkm8lNUl7awAbvlXNYrJNHJI84YJhbSM2894IAB/qJN29UQ7k+8Sekk/vQXYgAliBvAk3DoFeh3mLadMsvRLHDwyVMMDgrB0arnn61wx8eJJ2myyyrAYQzKEVRg/pce9fd7pvuN5ruktKKZ2cCTDoQwB1Fxvknj/8peV2F9xYX79xIv6bq8F+9ru2VMb3styisX6Vo1h6+wdhXBvD91OzK0Zx48RdX9pX2jew/IjeuqQdw+hhe4XxxtGx4n1+zfsa66oO83Xa7tnF2V1WDJUk6ztGSXiwXRk+8pDagTvNeDdxcXzF7s5Wk5KzVa401pmvgpbbNnCLm8sK9H8klbYndbQkQJYTFnVfeK4QF1cYBvryJjHuZJfeJdSp31jcBQp2a7zdUIkpvxAsDrvOsMDxg8YPyoJN95vv28fbXN3iknKmOXhg6+3UurCsaVw/VCfjhBbcpPuKh/7K2KQ9jHsqFtc+OR35RJ/Ti8K14jffeb9t5v7a8urnbW/eJKmX8vTIvZ2Ww61/uPqSdgUNBKJbhGutX4xJxKNt/GKi6zMjXBbzhBvA4r+M3VjdXOc1JRWi/vTgXjDZbep5RXt1F1cy4oZ9+9B0P+61pzS4XsfXjytW7Pv3oOh/3WtOaXC9j68eVq2vZn2sPz1Zl7/9xL8dEX/RRRX0DxEHnzwZbupeqAHw2+pfK9X/AJ88GW7qXqgIyCpUm7WDf0Bhdq6aA9jtkii5XkUbAxA7BWXpGbnZe+1YaFeWvY32o0K8texvtVHZwfBFtuS4mfpGbnZe+1HpGbnZe+1YaFeWvY32o0K8texvtTu4aInblqzP0jNzsvfaj0jNzsvfasNCvLXsb7UaFeWvY32p3cNENuWrM/SM3Oy99qPSM3Oy99qw0K8texvtRoV5a9jfandw0Q25asz9Izc7L32qz/4LW1mFtDsTdozexvuADcZ4t+qt0K8texvtXZZMovFFPFHKqrMAsmpryov9m/Yb9e2pUIrFIhyk82WP/FFbGSzR2kw2pVDGNS4WVSL1OrVfsbj3jvaqv9Izc7L32ppynhtuTIZyy6ayEQSNr9uJtcbXb5uJu722lPQry17G+1Q7OLxaQU5LiZ+kZudl77UekZudl77VhoV5a9jfajQry17G+1O7hoiduWrM/SM3Oy99qPSM3Oy99qw0K8texvtRoV5a9jfandw0Q25asz9Izc7L32o9Izc7L32rDQry17G+1GhXlr2N9qd3DRDblqzCaZm1uzMbrr2JJ8an80uF7H148rVB6FeWvY1TWZsmLK1iI45h5WqySWCKN1PoGiiipBwZfs6yWW0o4vVo3BGvX7J2V8yiY7aKKANMdtGmO2iigDTHbRpjtoooA0x20aY7aKKANMdtGmO2iigDTHbRpjtoooA0x20aY7aKKANMdtGmO2iigDTHbRpjtoooA0x20aY7aKKANMdtN38K4VkypBjF+AO68VzBTcdW/vnfoooC+6KKK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 descr="http://www.tablepouncer.com/assets/themes/tablepouncer/img/step_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728" y="5302266"/>
            <a:ext cx="1364799" cy="86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622356" y="4953640"/>
            <a:ext cx="1054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Table Booking</a:t>
            </a:r>
            <a:endParaRPr lang="en-GB" sz="1200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79512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/>
              <a:t>Digitally </a:t>
            </a:r>
            <a:r>
              <a:rPr lang="en-GB" sz="3600" dirty="0" smtClean="0">
                <a:solidFill>
                  <a:srgbClr val="156FD1"/>
                </a:solidFill>
              </a:rPr>
              <a:t>connected</a:t>
            </a:r>
            <a:endParaRPr lang="en-GB" sz="3600" dirty="0">
              <a:solidFill>
                <a:srgbClr val="156FD1"/>
              </a:solidFill>
            </a:endParaRPr>
          </a:p>
        </p:txBody>
      </p:sp>
      <p:pic>
        <p:nvPicPr>
          <p:cNvPr id="1042" name="Picture 18" descr="http://equilibriumnetwork.co.uk/wp-content/uploads/2013/02/Facebook-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848" y="2187571"/>
            <a:ext cx="944632" cy="5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956376" y="2791961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Social Sharing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xmlns="" val="33211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0240" y="11663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1" i="1" dirty="0"/>
              <a:t>James Lovell, Lead Solution Consultant for IBM in Europe for Smarter Commerce</a:t>
            </a:r>
            <a:endParaRPr lang="en-GB" sz="1000" dirty="0"/>
          </a:p>
        </p:txBody>
      </p:sp>
      <p:grpSp>
        <p:nvGrpSpPr>
          <p:cNvPr id="2" name="Group 6"/>
          <p:cNvGrpSpPr/>
          <p:nvPr/>
        </p:nvGrpSpPr>
        <p:grpSpPr>
          <a:xfrm>
            <a:off x="288032" y="992922"/>
            <a:ext cx="4572000" cy="1715998"/>
            <a:chOff x="323528" y="836712"/>
            <a:chExt cx="4572000" cy="1715998"/>
          </a:xfrm>
        </p:grpSpPr>
        <p:sp>
          <p:nvSpPr>
            <p:cNvPr id="5" name="Rectangle 4"/>
            <p:cNvSpPr/>
            <p:nvPr/>
          </p:nvSpPr>
          <p:spPr>
            <a:xfrm>
              <a:off x="323528" y="836712"/>
              <a:ext cx="4572000" cy="15388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4000" dirty="0" smtClean="0"/>
                <a:t>“</a:t>
              </a:r>
              <a:r>
                <a:rPr lang="en-GB" i="1" dirty="0" smtClean="0"/>
                <a:t>Every </a:t>
              </a:r>
              <a:r>
                <a:rPr lang="en-GB" i="1" dirty="0"/>
                <a:t>conversation I have with retailers involves online. The key message is the convergence of the digital and physical </a:t>
              </a:r>
              <a:r>
                <a:rPr lang="en-GB" i="1" dirty="0" smtClean="0"/>
                <a:t>worlds That's </a:t>
              </a:r>
              <a:r>
                <a:rPr lang="en-GB" i="1" dirty="0"/>
                <a:t>the big one for 2013</a:t>
              </a:r>
              <a:r>
                <a:rPr lang="en-GB" dirty="0" smtClean="0"/>
                <a:t>.</a:t>
              </a:r>
              <a:endParaRPr lang="en-GB" sz="4000" dirty="0">
                <a:effectLst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3808" y="1844824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/>
                <a:t>”</a:t>
              </a:r>
              <a:endParaRPr lang="en-GB" sz="4000" dirty="0"/>
            </a:p>
          </p:txBody>
        </p:sp>
      </p:grpSp>
      <p:sp>
        <p:nvSpPr>
          <p:cNvPr id="8" name="Rectangle 7"/>
          <p:cNvSpPr/>
          <p:nvPr/>
        </p:nvSpPr>
        <p:spPr>
          <a:xfrm rot="227065">
            <a:off x="4823520" y="518105"/>
            <a:ext cx="4212976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Online is </a:t>
            </a:r>
            <a:r>
              <a:rPr lang="en-GB" b="1" dirty="0">
                <a:solidFill>
                  <a:srgbClr val="0000FF"/>
                </a:solidFill>
              </a:rPr>
              <a:t>not</a:t>
            </a:r>
            <a:r>
              <a:rPr lang="en-GB" dirty="0">
                <a:solidFill>
                  <a:srgbClr val="0000FF"/>
                </a:solidFill>
              </a:rPr>
              <a:t> killing the high street</a:t>
            </a:r>
            <a:r>
              <a:rPr lang="en-GB" dirty="0" smtClean="0">
                <a:solidFill>
                  <a:srgbClr val="0000FF"/>
                </a:solidFill>
              </a:rPr>
              <a:t>. </a:t>
            </a:r>
            <a:r>
              <a:rPr lang="en-GB" dirty="0">
                <a:solidFill>
                  <a:srgbClr val="0000FF"/>
                </a:solidFill>
              </a:rPr>
              <a:t>Retailers need to adapt to having more than one sales channel and have each channel compliment the other. It's that buzzword, </a:t>
            </a:r>
            <a:r>
              <a:rPr lang="en-GB" dirty="0">
                <a:solidFill>
                  <a:srgbClr val="FF0000"/>
                </a:solidFill>
              </a:rPr>
              <a:t>"</a:t>
            </a:r>
            <a:r>
              <a:rPr lang="en-GB" dirty="0" err="1">
                <a:solidFill>
                  <a:srgbClr val="FF0000"/>
                </a:solidFill>
              </a:rPr>
              <a:t>omnichannel</a:t>
            </a:r>
            <a:r>
              <a:rPr lang="en-GB" dirty="0">
                <a:solidFill>
                  <a:srgbClr val="FF0000"/>
                </a:solidFill>
              </a:rPr>
              <a:t>".</a:t>
            </a:r>
            <a:endParaRPr lang="en-GB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 rot="21212207">
            <a:off x="346852" y="2731719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200" u="sng" dirty="0" smtClean="0"/>
              <a:t>What is </a:t>
            </a:r>
            <a:r>
              <a:rPr lang="en-GB" sz="3200" u="sng" dirty="0" err="1" smtClean="0"/>
              <a:t>Omichannel</a:t>
            </a:r>
            <a:r>
              <a:rPr lang="en-GB" sz="3200" u="sng" dirty="0" smtClean="0"/>
              <a:t>?</a:t>
            </a:r>
          </a:p>
          <a:p>
            <a:pPr algn="ctr"/>
            <a:endParaRPr lang="en-GB" dirty="0">
              <a:solidFill>
                <a:srgbClr val="FFC000"/>
              </a:solidFill>
            </a:endParaRPr>
          </a:p>
          <a:p>
            <a:pPr algn="ctr"/>
            <a:r>
              <a:rPr lang="en-GB" dirty="0" err="1" smtClean="0"/>
              <a:t>Omnichannel</a:t>
            </a:r>
            <a:r>
              <a:rPr lang="en-GB" dirty="0" smtClean="0"/>
              <a:t> </a:t>
            </a:r>
            <a:r>
              <a:rPr lang="en-GB" dirty="0"/>
              <a:t>might </a:t>
            </a:r>
            <a:r>
              <a:rPr lang="en-GB" dirty="0" smtClean="0"/>
              <a:t>mean…</a:t>
            </a:r>
          </a:p>
          <a:p>
            <a:pPr algn="ctr"/>
            <a:r>
              <a:rPr lang="en-GB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buying </a:t>
            </a:r>
            <a:r>
              <a:rPr lang="en-GB" dirty="0"/>
              <a:t>online 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but </a:t>
            </a:r>
            <a:r>
              <a:rPr lang="en-GB" dirty="0"/>
              <a:t>taking back to a physical shop for repair or return. 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It </a:t>
            </a:r>
            <a:r>
              <a:rPr lang="en-GB" dirty="0"/>
              <a:t>might mean going into a shop to take a look at a </a:t>
            </a:r>
            <a:r>
              <a:rPr lang="en-GB" dirty="0" smtClean="0"/>
              <a:t>product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/>
              <a:t>ordering online on a mobile phone from inside the </a:t>
            </a:r>
            <a:r>
              <a:rPr lang="en-GB" dirty="0" smtClean="0"/>
              <a:t>shop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/>
              <a:t>and having it ready for pick-up at another store. </a:t>
            </a:r>
            <a:endParaRPr lang="en-GB" dirty="0"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0072" y="2156658"/>
            <a:ext cx="37885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What technologies are on the horizon for retail</a:t>
            </a:r>
            <a:r>
              <a:rPr lang="en-GB" b="1" i="1" dirty="0" smtClean="0"/>
              <a:t>?</a:t>
            </a:r>
          </a:p>
          <a:p>
            <a:endParaRPr lang="en-GB" sz="1400" b="1" i="1" dirty="0">
              <a:effectLst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dirty="0"/>
              <a:t>S</a:t>
            </a:r>
            <a:r>
              <a:rPr lang="en-GB" sz="1400" dirty="0" smtClean="0"/>
              <a:t>hopping </a:t>
            </a:r>
            <a:r>
              <a:rPr lang="en-GB" sz="1400" dirty="0"/>
              <a:t>on your </a:t>
            </a:r>
            <a:r>
              <a:rPr lang="en-GB" sz="1400" b="1" dirty="0"/>
              <a:t>phone. </a:t>
            </a:r>
            <a:r>
              <a:rPr lang="en-GB" sz="1400" dirty="0" smtClean="0"/>
              <a:t/>
            </a:r>
            <a:br>
              <a:rPr lang="en-GB" sz="1400" dirty="0" smtClean="0"/>
            </a:br>
            <a:endParaRPr lang="en-GB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b="1" dirty="0" smtClean="0"/>
              <a:t>Augmented </a:t>
            </a:r>
            <a:r>
              <a:rPr lang="en-GB" sz="1400" b="1" dirty="0"/>
              <a:t>Reality </a:t>
            </a:r>
            <a:r>
              <a:rPr lang="en-GB" sz="1400" dirty="0"/>
              <a:t>is on its way and would allow almost self-service “</a:t>
            </a:r>
            <a:r>
              <a:rPr lang="en-GB" sz="1400" dirty="0" err="1"/>
              <a:t>clientelling</a:t>
            </a:r>
            <a:r>
              <a:rPr lang="en-GB" sz="1400" dirty="0" smtClean="0"/>
              <a:t>”</a:t>
            </a:r>
            <a:br>
              <a:rPr lang="en-GB" sz="1400" dirty="0" smtClean="0"/>
            </a:br>
            <a:endParaRPr lang="en-GB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b="1" dirty="0" smtClean="0"/>
              <a:t>point </a:t>
            </a:r>
            <a:r>
              <a:rPr lang="en-GB" sz="1400" b="1" dirty="0"/>
              <a:t>your phone </a:t>
            </a:r>
            <a:r>
              <a:rPr lang="en-GB" sz="1400" dirty="0"/>
              <a:t>at a shoe, the software would recognise the product and bring up more information about it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b="1" dirty="0" smtClean="0"/>
              <a:t>reviews</a:t>
            </a:r>
            <a:r>
              <a:rPr lang="en-GB" sz="1400" b="1" dirty="0"/>
              <a:t>, </a:t>
            </a:r>
            <a:r>
              <a:rPr lang="en-GB" sz="1400" dirty="0"/>
              <a:t>where it was made, materials, anything you can think of. </a:t>
            </a:r>
            <a:endParaRPr lang="en-GB" sz="1400" dirty="0" smtClean="0"/>
          </a:p>
          <a:p>
            <a:pPr marL="285750" indent="-285750">
              <a:buFont typeface="Wingdings" pitchFamily="2" charset="2"/>
              <a:buChar char="ü"/>
            </a:pPr>
            <a:endParaRPr lang="en-GB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dirty="0" smtClean="0"/>
              <a:t>You </a:t>
            </a:r>
            <a:r>
              <a:rPr lang="en-GB" sz="1400" dirty="0"/>
              <a:t>could post it to </a:t>
            </a:r>
            <a:r>
              <a:rPr lang="en-GB" sz="1400" b="1" dirty="0"/>
              <a:t>Facebook</a:t>
            </a:r>
            <a:r>
              <a:rPr lang="en-GB" sz="1400" dirty="0"/>
              <a:t> if you wanted feedback from your friends. </a:t>
            </a:r>
          </a:p>
          <a:p>
            <a:endParaRPr lang="en-GB" sz="1400" dirty="0" smtClean="0"/>
          </a:p>
          <a:p>
            <a:r>
              <a:rPr lang="en-GB" sz="1400" dirty="0" smtClean="0"/>
              <a:t>Everything </a:t>
            </a:r>
            <a:r>
              <a:rPr lang="en-GB" sz="1400" dirty="0"/>
              <a:t>you could get </a:t>
            </a:r>
            <a:r>
              <a:rPr lang="en-GB" sz="1400" b="1" dirty="0"/>
              <a:t>online </a:t>
            </a:r>
            <a:r>
              <a:rPr lang="en-GB" sz="1400" dirty="0"/>
              <a:t>you could get in store through a </a:t>
            </a:r>
            <a:r>
              <a:rPr lang="en-GB" sz="1400" b="1" dirty="0"/>
              <a:t>smartphone</a:t>
            </a:r>
            <a:r>
              <a:rPr lang="en-GB" sz="1400" dirty="0"/>
              <a:t>. Again, it’s </a:t>
            </a:r>
            <a:r>
              <a:rPr lang="en-GB" sz="1400" b="1" dirty="0"/>
              <a:t>tying together the digital and physical worlds.</a:t>
            </a:r>
            <a:r>
              <a:rPr lang="en-GB" sz="1400" dirty="0"/>
              <a:t> </a:t>
            </a:r>
          </a:p>
          <a:p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5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799694" y="2312874"/>
            <a:ext cx="1224135" cy="2304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655" y="0"/>
            <a:ext cx="1225425" cy="2287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94147" y="2326934"/>
            <a:ext cx="1213849" cy="226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121108" y="4612185"/>
            <a:ext cx="1170972" cy="218581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8096665"/>
              </p:ext>
            </p:extLst>
          </p:nvPr>
        </p:nvGraphicFramePr>
        <p:xfrm>
          <a:off x="601216" y="119675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3941595" cy="114300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Your own </a:t>
            </a:r>
            <a:br>
              <a:rPr lang="en-GB" sz="3600" dirty="0" smtClean="0"/>
            </a:br>
            <a:r>
              <a:rPr lang="en-GB" sz="3600" dirty="0" smtClean="0"/>
              <a:t>branded </a:t>
            </a:r>
            <a:r>
              <a:rPr lang="en-GB" sz="3600" dirty="0" smtClean="0">
                <a:solidFill>
                  <a:srgbClr val="1778E3"/>
                </a:solidFill>
              </a:rPr>
              <a:t>App…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>
              <a:solidFill>
                <a:srgbClr val="1778E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1268760"/>
            <a:ext cx="3206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In destination</a:t>
            </a:r>
          </a:p>
          <a:p>
            <a:r>
              <a:rPr lang="en-GB" sz="2800" dirty="0" smtClean="0">
                <a:solidFill>
                  <a:srgbClr val="1778E3"/>
                </a:solidFill>
              </a:rPr>
              <a:t>interactive</a:t>
            </a:r>
            <a:r>
              <a:rPr lang="en-GB" sz="2800" dirty="0" smtClean="0"/>
              <a:t> content…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27584" y="4797152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Access </a:t>
            </a:r>
            <a:r>
              <a:rPr lang="en-GB" sz="2800" dirty="0" smtClean="0">
                <a:solidFill>
                  <a:srgbClr val="1778E3"/>
                </a:solidFill>
              </a:rPr>
              <a:t>all</a:t>
            </a:r>
            <a:r>
              <a:rPr lang="en-GB" sz="2800" dirty="0" smtClean="0"/>
              <a:t> content</a:t>
            </a:r>
          </a:p>
          <a:p>
            <a:r>
              <a:rPr lang="en-GB" sz="2800" dirty="0" smtClean="0"/>
              <a:t>from any App…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228185" y="4797152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Publish, </a:t>
            </a:r>
            <a:r>
              <a:rPr lang="en-GB" sz="2800" dirty="0" smtClean="0">
                <a:solidFill>
                  <a:srgbClr val="156FD1"/>
                </a:solidFill>
              </a:rPr>
              <a:t>festivals</a:t>
            </a:r>
            <a:r>
              <a:rPr lang="en-GB" sz="2800" dirty="0" smtClean="0"/>
              <a:t>, </a:t>
            </a:r>
            <a:r>
              <a:rPr lang="en-GB" sz="2800" dirty="0" smtClean="0">
                <a:solidFill>
                  <a:srgbClr val="156FD1"/>
                </a:solidFill>
              </a:rPr>
              <a:t>trails</a:t>
            </a:r>
            <a:r>
              <a:rPr lang="en-GB" sz="2800" dirty="0" smtClean="0"/>
              <a:t> and </a:t>
            </a:r>
            <a:r>
              <a:rPr lang="en-GB" sz="2800" dirty="0" smtClean="0">
                <a:solidFill>
                  <a:srgbClr val="156FD1"/>
                </a:solidFill>
              </a:rPr>
              <a:t>loyalty</a:t>
            </a:r>
            <a:r>
              <a:rPr lang="en-GB" sz="2800" dirty="0" smtClean="0"/>
              <a:t> all through one hub.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2480"/>
            <a:ext cx="1080120" cy="8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horley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704987"/>
            <a:ext cx="864096" cy="6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ycling Lancashir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8945" y="3099076"/>
            <a:ext cx="936106" cy="7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72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0" name="Picture 14" descr="http://static.guim.co.uk/sys-images/Business/Pix/pictures/2007/10/31/pound460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520947" cy="5112568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492896"/>
            <a:ext cx="2088232" cy="4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92896"/>
            <a:ext cx="1514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068960"/>
            <a:ext cx="1800200" cy="5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ttp://www.netactive.co.nz/sites/default/files/blog/google_checkout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276872"/>
            <a:ext cx="1425427" cy="1124347"/>
          </a:xfrm>
          <a:prstGeom prst="rect">
            <a:avLst/>
          </a:prstGeom>
          <a:noFill/>
        </p:spPr>
      </p:pic>
      <p:pic>
        <p:nvPicPr>
          <p:cNvPr id="19465" name="Picture 9" descr="https://www.paypalobjects.com/en_GB/i/bnr/horizontal_solution_PP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212976"/>
            <a:ext cx="3105150" cy="762000"/>
          </a:xfrm>
          <a:prstGeom prst="rect">
            <a:avLst/>
          </a:prstGeom>
          <a:noFill/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2420888"/>
            <a:ext cx="1846898" cy="71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dirty="0" smtClean="0"/>
              <a:t>Attracting visitors</a:t>
            </a:r>
            <a:br>
              <a:rPr lang="en-GB" sz="3600" dirty="0" smtClean="0"/>
            </a:br>
            <a:r>
              <a:rPr lang="en-GB" sz="3600" dirty="0" smtClean="0"/>
              <a:t>to </a:t>
            </a:r>
            <a:r>
              <a:rPr lang="en-GB" sz="3600" dirty="0" smtClean="0">
                <a:solidFill>
                  <a:srgbClr val="156FD1"/>
                </a:solidFill>
              </a:rPr>
              <a:t>local business</a:t>
            </a:r>
            <a:endParaRPr lang="en-GB" sz="3600" dirty="0">
              <a:solidFill>
                <a:srgbClr val="156FD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9398" y="2497589"/>
            <a:ext cx="3672408" cy="3102439"/>
          </a:xfrm>
        </p:spPr>
      </p:pic>
      <p:grpSp>
        <p:nvGrpSpPr>
          <p:cNvPr id="3" name="Group 7"/>
          <p:cNvGrpSpPr/>
          <p:nvPr/>
        </p:nvGrpSpPr>
        <p:grpSpPr>
          <a:xfrm>
            <a:off x="4992376" y="1845784"/>
            <a:ext cx="2592287" cy="1152128"/>
            <a:chOff x="5940152" y="1124744"/>
            <a:chExt cx="3131839" cy="1368152"/>
          </a:xfrm>
        </p:grpSpPr>
        <p:sp>
          <p:nvSpPr>
            <p:cNvPr id="5" name="Flowchart: Connector 4"/>
            <p:cNvSpPr/>
            <p:nvPr/>
          </p:nvSpPr>
          <p:spPr>
            <a:xfrm>
              <a:off x="5940152" y="1124744"/>
              <a:ext cx="1368152" cy="136815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47485" y="1376772"/>
              <a:ext cx="953485" cy="8640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80312" y="1249559"/>
              <a:ext cx="1691679" cy="84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prstClr val="black"/>
                  </a:solidFill>
                </a:rPr>
                <a:t>Directly connect festival and event visitors to local businesses</a:t>
              </a:r>
              <a:endParaRPr lang="en-GB" sz="1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lowchart: Connector 8"/>
          <p:cNvSpPr/>
          <p:nvPr/>
        </p:nvSpPr>
        <p:spPr>
          <a:xfrm>
            <a:off x="3746831" y="4845231"/>
            <a:ext cx="1132447" cy="115212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4806" y="5061255"/>
            <a:ext cx="1646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prstClr val="black"/>
                </a:solidFill>
              </a:rPr>
              <a:t>Earn Points on your loyalty card</a:t>
            </a:r>
            <a:endParaRPr lang="en-GB" sz="1000" b="1" dirty="0">
              <a:solidFill>
                <a:prstClr val="black"/>
              </a:solidFill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1154947" y="1894902"/>
            <a:ext cx="2979993" cy="1152128"/>
            <a:chOff x="3059043" y="1829192"/>
            <a:chExt cx="2979993" cy="1152128"/>
          </a:xfrm>
        </p:grpSpPr>
        <p:sp>
          <p:nvSpPr>
            <p:cNvPr id="13" name="Flowchart: Connector 12"/>
            <p:cNvSpPr/>
            <p:nvPr/>
          </p:nvSpPr>
          <p:spPr>
            <a:xfrm>
              <a:off x="3059043" y="1829192"/>
              <a:ext cx="1132447" cy="1152128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4265" y="2049159"/>
              <a:ext cx="842002" cy="7121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257092" y="1989756"/>
              <a:ext cx="17819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>
                  <a:solidFill>
                    <a:prstClr val="black"/>
                  </a:solidFill>
                </a:rPr>
                <a:t>V</a:t>
              </a:r>
              <a:r>
                <a:rPr lang="en-GB" sz="1000" b="1" dirty="0" smtClean="0">
                  <a:solidFill>
                    <a:prstClr val="black"/>
                  </a:solidFill>
                </a:rPr>
                <a:t>isitors </a:t>
              </a:r>
              <a:r>
                <a:rPr lang="en-GB" sz="1000" b="1" dirty="0">
                  <a:solidFill>
                    <a:prstClr val="black"/>
                  </a:solidFill>
                </a:rPr>
                <a:t>can get the most out of each and every </a:t>
              </a:r>
              <a:r>
                <a:rPr lang="en-GB" sz="1000" b="1" dirty="0" smtClean="0">
                  <a:solidFill>
                    <a:prstClr val="black"/>
                  </a:solidFill>
                </a:rPr>
                <a:t>visit through maps and business listings</a:t>
              </a:r>
              <a:endParaRPr lang="en-GB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6313115" y="3680522"/>
            <a:ext cx="2318696" cy="1117460"/>
            <a:chOff x="6313115" y="3680522"/>
            <a:chExt cx="2318696" cy="11174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13115" y="3680522"/>
              <a:ext cx="1142857" cy="11174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452320" y="3955122"/>
              <a:ext cx="11794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prstClr val="black"/>
                  </a:solidFill>
                </a:rPr>
                <a:t>Location based offers where ever the visitor goes!</a:t>
              </a:r>
              <a:endParaRPr lang="en-GB" sz="1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1081045" y="4384133"/>
            <a:ext cx="2669209" cy="1117460"/>
            <a:chOff x="1081045" y="4384133"/>
            <a:chExt cx="2669209" cy="11174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1045" y="4384133"/>
              <a:ext cx="1206349" cy="111746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339752" y="4747210"/>
              <a:ext cx="14105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prstClr val="black"/>
                  </a:solidFill>
                </a:rPr>
                <a:t>Live News, events, promotions and what’s on </a:t>
              </a:r>
              <a:endParaRPr lang="en-GB" sz="1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2036" y="5024209"/>
            <a:ext cx="540346" cy="8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8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7704" y="878793"/>
            <a:ext cx="5400600" cy="4723347"/>
            <a:chOff x="1907704" y="878793"/>
            <a:chExt cx="5400600" cy="472334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878793"/>
              <a:ext cx="5400600" cy="1830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1"/>
            <p:cNvGrpSpPr/>
            <p:nvPr/>
          </p:nvGrpSpPr>
          <p:grpSpPr>
            <a:xfrm>
              <a:off x="2771800" y="2996952"/>
              <a:ext cx="3600400" cy="2605188"/>
              <a:chOff x="2771800" y="2996952"/>
              <a:chExt cx="3600400" cy="260518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71800" y="2996952"/>
                <a:ext cx="1181974" cy="2167508"/>
              </a:xfrm>
              <a:prstGeom prst="rect">
                <a:avLst/>
              </a:prstGeom>
            </p:spPr>
          </p:pic>
          <p:grpSp>
            <p:nvGrpSpPr>
              <p:cNvPr id="4" name="Group 12"/>
              <p:cNvGrpSpPr/>
              <p:nvPr/>
            </p:nvGrpSpPr>
            <p:grpSpPr>
              <a:xfrm>
                <a:off x="3851920" y="2996952"/>
                <a:ext cx="2520280" cy="2605188"/>
                <a:chOff x="3563888" y="4149080"/>
                <a:chExt cx="2520280" cy="2605188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3888" y="4149080"/>
                  <a:ext cx="1368152" cy="2605188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427137" y="4653983"/>
                  <a:ext cx="2161934" cy="115212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xmlns="" val="26154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smtClean="0"/>
              <a:t>Appetite </a:t>
            </a:r>
            <a:r>
              <a:rPr lang="en-GB" sz="3600" dirty="0" smtClean="0">
                <a:solidFill>
                  <a:srgbClr val="156FD1"/>
                </a:solidFill>
              </a:rPr>
              <a:t>Features</a:t>
            </a:r>
            <a:endParaRPr lang="en-GB" sz="3600" dirty="0">
              <a:solidFill>
                <a:srgbClr val="156FD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40768"/>
            <a:ext cx="2952328" cy="4428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912" y="1052736"/>
            <a:ext cx="4187365" cy="59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b="1" dirty="0" smtClean="0"/>
              <a:t>Maps:</a:t>
            </a:r>
          </a:p>
          <a:p>
            <a:pPr>
              <a:spcAft>
                <a:spcPts val="600"/>
              </a:spcAft>
            </a:pPr>
            <a:r>
              <a:rPr lang="en-GB" sz="1200" b="1" dirty="0"/>
              <a:t> </a:t>
            </a:r>
            <a:r>
              <a:rPr lang="en-GB" sz="1200" b="1" dirty="0" smtClean="0"/>
              <a:t>        </a:t>
            </a:r>
            <a:r>
              <a:rPr lang="en-GB" sz="1200" dirty="0" smtClean="0"/>
              <a:t>Neighbourhood + Business Map + Event Map + Offers Map 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GB" b="1" dirty="0" smtClean="0"/>
              <a:t>Voucher offers:</a:t>
            </a:r>
          </a:p>
          <a:p>
            <a:pPr>
              <a:spcAft>
                <a:spcPts val="600"/>
              </a:spcAft>
            </a:pPr>
            <a:r>
              <a:rPr lang="en-GB" sz="1200" dirty="0"/>
              <a:t> </a:t>
            </a:r>
            <a:r>
              <a:rPr lang="en-GB" sz="1200" dirty="0" smtClean="0"/>
              <a:t>        Redeemed through phone + tracking + detail reporting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GB" dirty="0" smtClean="0"/>
              <a:t>  </a:t>
            </a:r>
            <a:r>
              <a:rPr lang="en-GB" b="1" dirty="0" smtClean="0"/>
              <a:t>Data:</a:t>
            </a:r>
          </a:p>
          <a:p>
            <a:pPr>
              <a:spcAft>
                <a:spcPts val="600"/>
              </a:spcAft>
            </a:pPr>
            <a:r>
              <a:rPr lang="en-GB" sz="1200" dirty="0" smtClean="0"/>
              <a:t>        Capture opt-in consumer data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GB" b="1" dirty="0" smtClean="0"/>
              <a:t>GPS Locating:</a:t>
            </a:r>
          </a:p>
          <a:p>
            <a:pPr>
              <a:spcAft>
                <a:spcPts val="600"/>
              </a:spcAft>
            </a:pPr>
            <a:r>
              <a:rPr lang="en-GB" sz="1200" dirty="0" smtClean="0"/>
              <a:t>         Vouchers + Content + Video + Audio + Image Gallery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GB" b="1" dirty="0" smtClean="0"/>
              <a:t>  Business Promotion:</a:t>
            </a:r>
          </a:p>
          <a:p>
            <a:pPr>
              <a:spcAft>
                <a:spcPts val="600"/>
              </a:spcAft>
            </a:pPr>
            <a:r>
              <a:rPr lang="en-GB" sz="1200" dirty="0" smtClean="0"/>
              <a:t>        Business Pages +  Directions + Voucher Offers + Click to call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GB" b="1" dirty="0" smtClean="0"/>
              <a:t>  News:</a:t>
            </a:r>
          </a:p>
          <a:p>
            <a:pPr>
              <a:spcAft>
                <a:spcPts val="600"/>
              </a:spcAft>
            </a:pPr>
            <a:r>
              <a:rPr lang="en-GB" sz="1200" dirty="0" smtClean="0"/>
              <a:t>        News feed + what’s on + things to do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b="1" dirty="0" smtClean="0"/>
              <a:t>Loyalty Card:</a:t>
            </a:r>
          </a:p>
          <a:p>
            <a:pPr>
              <a:spcAft>
                <a:spcPts val="600"/>
              </a:spcAft>
            </a:pPr>
            <a:r>
              <a:rPr lang="en-GB" sz="1200" dirty="0" smtClean="0"/>
              <a:t>        Individual loyalty card for each business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GB" b="1" dirty="0" smtClean="0"/>
              <a:t>  Content Management System:</a:t>
            </a:r>
          </a:p>
          <a:p>
            <a:pPr>
              <a:spcAft>
                <a:spcPts val="600"/>
              </a:spcAft>
            </a:pPr>
            <a:r>
              <a:rPr lang="en-GB" sz="1200" dirty="0" smtClean="0"/>
              <a:t>        News + Business Listing + Voucher offers + Loyalty Cards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GB" b="1" dirty="0" smtClean="0"/>
              <a:t>Analytics:</a:t>
            </a:r>
          </a:p>
          <a:p>
            <a:pPr>
              <a:spcAft>
                <a:spcPts val="300"/>
              </a:spcAft>
            </a:pPr>
            <a:r>
              <a:rPr lang="en-GB" sz="1200" dirty="0" smtClean="0"/>
              <a:t>        Consumer data + voucher usage + Voucher redemption</a:t>
            </a:r>
          </a:p>
          <a:p>
            <a:pPr>
              <a:spcAft>
                <a:spcPts val="300"/>
              </a:spcAft>
            </a:pPr>
            <a:endParaRPr lang="en-GB" sz="1200" dirty="0"/>
          </a:p>
          <a:p>
            <a:pPr>
              <a:spcAft>
                <a:spcPts val="300"/>
              </a:spcAft>
            </a:pPr>
            <a:endParaRPr lang="en-GB" sz="1200" dirty="0" smtClean="0"/>
          </a:p>
          <a:p>
            <a:pPr>
              <a:spcAft>
                <a:spcPts val="300"/>
              </a:spcAft>
            </a:pPr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433" y="6201308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8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dirty="0" smtClean="0"/>
              <a:t>Voucher </a:t>
            </a:r>
            <a:r>
              <a:rPr lang="en-GB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options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>
              <a:solidFill>
                <a:srgbClr val="156FD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5130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Instant usage</a:t>
            </a:r>
          </a:p>
          <a:p>
            <a:r>
              <a:rPr lang="en-GB" dirty="0" smtClean="0"/>
              <a:t>Linked vouchers</a:t>
            </a:r>
          </a:p>
          <a:p>
            <a:r>
              <a:rPr lang="en-GB" dirty="0" smtClean="0"/>
              <a:t>Time controlled</a:t>
            </a:r>
          </a:p>
          <a:p>
            <a:r>
              <a:rPr lang="en-GB" dirty="0" smtClean="0"/>
              <a:t>Voucher code</a:t>
            </a:r>
          </a:p>
          <a:p>
            <a:r>
              <a:rPr lang="en-GB" dirty="0" smtClean="0"/>
              <a:t>Bar code</a:t>
            </a:r>
          </a:p>
          <a:p>
            <a:r>
              <a:rPr lang="en-GB" dirty="0" smtClean="0"/>
              <a:t>Discount</a:t>
            </a:r>
          </a:p>
          <a:p>
            <a:r>
              <a:rPr lang="en-GB" dirty="0" smtClean="0"/>
              <a:t>Single / multiple usage</a:t>
            </a:r>
          </a:p>
          <a:p>
            <a:r>
              <a:rPr lang="en-GB" dirty="0" smtClean="0"/>
              <a:t>Email voucher</a:t>
            </a:r>
          </a:p>
          <a:p>
            <a:r>
              <a:rPr lang="en-GB" dirty="0" smtClean="0"/>
              <a:t>Web download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5913276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160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395"/>
          <a:stretch/>
        </p:blipFill>
        <p:spPr>
          <a:xfrm>
            <a:off x="0" y="-891480"/>
            <a:ext cx="9159611" cy="28416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65" y="735087"/>
            <a:ext cx="312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LOYALTY</a:t>
            </a:r>
            <a:r>
              <a:rPr lang="en-GB" sz="2400" b="1" dirty="0" smtClean="0">
                <a:solidFill>
                  <a:schemeClr val="bg1"/>
                </a:solidFill>
              </a:rPr>
              <a:t> MADE SIMPLE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88" y="1052736"/>
            <a:ext cx="482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Promoting your destination to visitors, residents and workers. Appetite aggregates reward and loyalty programs in a single application making easy for the user, and profitable for the destination business.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1" y="2060848"/>
            <a:ext cx="150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Customer locates business</a:t>
            </a:r>
          </a:p>
          <a:p>
            <a:r>
              <a:rPr lang="en-GB" sz="1600" dirty="0" smtClean="0"/>
              <a:t>using directory and map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038" y="-27384"/>
            <a:ext cx="1093370" cy="192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7798" y="1950189"/>
            <a:ext cx="3178057" cy="938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3450" y="2420888"/>
            <a:ext cx="768620" cy="432349"/>
          </a:xfrm>
          <a:prstGeom prst="rect">
            <a:avLst/>
          </a:prstGeom>
          <a:scene3d>
            <a:camera prst="isometricOffAxis1Top">
              <a:rot lat="13800000" lon="20307615" rev="1996635"/>
            </a:camera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3131840" y="2780928"/>
            <a:ext cx="297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Cashier presents</a:t>
            </a:r>
          </a:p>
          <a:p>
            <a:r>
              <a:rPr lang="en-GB" sz="1600" dirty="0" smtClean="0"/>
              <a:t> the QR Code Card</a:t>
            </a:r>
            <a:endParaRPr lang="en-GB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569" y="2386176"/>
            <a:ext cx="1117615" cy="687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279" y="2186862"/>
            <a:ext cx="2762367" cy="1100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9483" y="2006844"/>
            <a:ext cx="628848" cy="9075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46091" y="2996952"/>
            <a:ext cx="2586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Customer scans the QR Code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086749" y="3429000"/>
            <a:ext cx="536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HOW IT WORKS?</a:t>
            </a:r>
            <a:endParaRPr lang="en-GB" sz="44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21" name="Straight Connector 20"/>
          <p:cNvCxnSpPr>
            <a:stCxn id="27" idx="2"/>
          </p:cNvCxnSpPr>
          <p:nvPr/>
        </p:nvCxnSpPr>
        <p:spPr>
          <a:xfrm flipV="1">
            <a:off x="242654" y="3370998"/>
            <a:ext cx="8612959" cy="399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1" idx="2"/>
          </p:cNvCxnSpPr>
          <p:nvPr/>
        </p:nvCxnSpPr>
        <p:spPr>
          <a:xfrm>
            <a:off x="242654" y="4173446"/>
            <a:ext cx="8649828" cy="1163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893492" y="3374994"/>
            <a:ext cx="0" cy="81009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Connector 26"/>
          <p:cNvSpPr/>
          <p:nvPr/>
        </p:nvSpPr>
        <p:spPr>
          <a:xfrm>
            <a:off x="242654" y="3309991"/>
            <a:ext cx="212883" cy="130007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owchart: Connector 30"/>
          <p:cNvSpPr/>
          <p:nvPr/>
        </p:nvSpPr>
        <p:spPr>
          <a:xfrm>
            <a:off x="242654" y="4108442"/>
            <a:ext cx="212883" cy="130007"/>
          </a:xfrm>
          <a:prstGeom prst="flowChartConnector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245" y="4474278"/>
            <a:ext cx="917478" cy="12914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38593" y="4170566"/>
            <a:ext cx="2881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Customer receives loyalty points</a:t>
            </a:r>
            <a:endParaRPr lang="en-GB" sz="1600" dirty="0"/>
          </a:p>
        </p:txBody>
      </p:sp>
      <p:grpSp>
        <p:nvGrpSpPr>
          <p:cNvPr id="5" name="Group 36"/>
          <p:cNvGrpSpPr/>
          <p:nvPr/>
        </p:nvGrpSpPr>
        <p:grpSpPr>
          <a:xfrm rot="17222369">
            <a:off x="4543598" y="4025871"/>
            <a:ext cx="724354" cy="1618809"/>
            <a:chOff x="2925505" y="6002192"/>
            <a:chExt cx="1176569" cy="1455426"/>
          </a:xfrm>
        </p:grpSpPr>
        <p:sp>
          <p:nvSpPr>
            <p:cNvPr id="40" name="Curved Up Arrow 39"/>
            <p:cNvSpPr/>
            <p:nvPr/>
          </p:nvSpPr>
          <p:spPr>
            <a:xfrm>
              <a:off x="2939992" y="6737538"/>
              <a:ext cx="1162082" cy="720080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Curved Up Arrow 35"/>
            <p:cNvSpPr/>
            <p:nvPr/>
          </p:nvSpPr>
          <p:spPr>
            <a:xfrm rot="10800000">
              <a:off x="2925505" y="6002192"/>
              <a:ext cx="1162082" cy="720080"/>
            </a:xfrm>
            <a:prstGeom prst="curvedUpArrow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931458" y="5229200"/>
            <a:ext cx="1864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Customer returns &amp;</a:t>
            </a:r>
          </a:p>
          <a:p>
            <a:r>
              <a:rPr lang="en-GB" sz="1600" dirty="0"/>
              <a:t>c</a:t>
            </a:r>
            <a:r>
              <a:rPr lang="en-GB" sz="1600" dirty="0" smtClean="0"/>
              <a:t>ollects more points</a:t>
            </a:r>
            <a:endParaRPr lang="en-GB" sz="16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694" y="4353553"/>
            <a:ext cx="1849098" cy="107366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71349" y="5427222"/>
            <a:ext cx="250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Customer receives a reward</a:t>
            </a:r>
            <a:endParaRPr lang="en-GB" sz="1600" dirty="0"/>
          </a:p>
        </p:txBody>
      </p:sp>
      <p:sp>
        <p:nvSpPr>
          <p:cNvPr id="42" name="Rounded Rectangle 41"/>
          <p:cNvSpPr/>
          <p:nvPr/>
        </p:nvSpPr>
        <p:spPr>
          <a:xfrm>
            <a:off x="2941382" y="5757792"/>
            <a:ext cx="5759076" cy="965575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As customers collect their loyalty points and rewards, you collect valuable opt in data. </a:t>
            </a:r>
          </a:p>
          <a:p>
            <a:pPr algn="ctr"/>
            <a:r>
              <a:rPr lang="en-GB" sz="1600" dirty="0" smtClean="0"/>
              <a:t>Deliver personalised messages, promote independent businesses, emphasise the diversity of your BID location</a:t>
            </a:r>
            <a:endParaRPr lang="en-GB" sz="1600" dirty="0"/>
          </a:p>
        </p:txBody>
      </p:sp>
      <p:sp>
        <p:nvSpPr>
          <p:cNvPr id="48" name="Rounded Rectangle 47"/>
          <p:cNvSpPr/>
          <p:nvPr/>
        </p:nvSpPr>
        <p:spPr>
          <a:xfrm>
            <a:off x="349096" y="5757792"/>
            <a:ext cx="2565981" cy="965575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Opt in Customer Data is captured!</a:t>
            </a:r>
            <a:endParaRPr lang="en-GB" sz="2000" b="1" dirty="0"/>
          </a:p>
        </p:txBody>
      </p:sp>
      <p:sp>
        <p:nvSpPr>
          <p:cNvPr id="44" name="Right Arrow 43"/>
          <p:cNvSpPr/>
          <p:nvPr/>
        </p:nvSpPr>
        <p:spPr>
          <a:xfrm>
            <a:off x="4165666" y="3285754"/>
            <a:ext cx="342320" cy="21423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Left Arrow 1"/>
          <p:cNvSpPr/>
          <p:nvPr/>
        </p:nvSpPr>
        <p:spPr>
          <a:xfrm>
            <a:off x="4115246" y="4059934"/>
            <a:ext cx="377056" cy="227021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519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186047" y="2413766"/>
            <a:ext cx="3036272" cy="4105848"/>
            <a:chOff x="4176278" y="1232059"/>
            <a:chExt cx="3036272" cy="4105848"/>
          </a:xfrm>
        </p:grpSpPr>
        <p:grpSp>
          <p:nvGrpSpPr>
            <p:cNvPr id="3" name="Group 21"/>
            <p:cNvGrpSpPr/>
            <p:nvPr/>
          </p:nvGrpSpPr>
          <p:grpSpPr>
            <a:xfrm>
              <a:off x="4176278" y="1232059"/>
              <a:ext cx="3036272" cy="4105848"/>
              <a:chOff x="4176278" y="1232059"/>
              <a:chExt cx="3036272" cy="4105848"/>
            </a:xfrm>
          </p:grpSpPr>
          <p:grpSp>
            <p:nvGrpSpPr>
              <p:cNvPr id="5" name="Group 20"/>
              <p:cNvGrpSpPr/>
              <p:nvPr/>
            </p:nvGrpSpPr>
            <p:grpSpPr>
              <a:xfrm>
                <a:off x="4176278" y="1232059"/>
                <a:ext cx="3036272" cy="4105848"/>
                <a:chOff x="4176278" y="1232059"/>
                <a:chExt cx="3036272" cy="4105848"/>
              </a:xfrm>
            </p:grpSpPr>
            <p:grpSp>
              <p:nvGrpSpPr>
                <p:cNvPr id="11" name="Group 19"/>
                <p:cNvGrpSpPr/>
                <p:nvPr/>
              </p:nvGrpSpPr>
              <p:grpSpPr>
                <a:xfrm>
                  <a:off x="4176278" y="1232059"/>
                  <a:ext cx="3036272" cy="4105848"/>
                  <a:chOff x="4128017" y="1232059"/>
                  <a:chExt cx="3036272" cy="4105848"/>
                </a:xfrm>
              </p:grpSpPr>
              <p:grpSp>
                <p:nvGrpSpPr>
                  <p:cNvPr id="12" name="Group 14"/>
                  <p:cNvGrpSpPr/>
                  <p:nvPr/>
                </p:nvGrpSpPr>
                <p:grpSpPr>
                  <a:xfrm>
                    <a:off x="4355975" y="1232059"/>
                    <a:ext cx="2808314" cy="4105848"/>
                    <a:chOff x="4355975" y="1232059"/>
                    <a:chExt cx="2808314" cy="4105848"/>
                  </a:xfrm>
                </p:grpSpPr>
                <p:pic>
                  <p:nvPicPr>
                    <p:cNvPr id="6" name="Picture 5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5976" y="1232059"/>
                      <a:ext cx="2808313" cy="410584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4355975" y="2429932"/>
                      <a:ext cx="2808313" cy="251123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</p:grp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28017" y="3009628"/>
                    <a:ext cx="1907890" cy="1499492"/>
                  </a:xfrm>
                  <a:prstGeom prst="rect">
                    <a:avLst/>
                  </a:prstGeom>
                </p:spPr>
              </p:pic>
              <p:sp>
                <p:nvSpPr>
                  <p:cNvPr id="9" name="Rounded Rectangle 8"/>
                  <p:cNvSpPr/>
                  <p:nvPr/>
                </p:nvSpPr>
                <p:spPr>
                  <a:xfrm>
                    <a:off x="4475447" y="4357980"/>
                    <a:ext cx="1200420" cy="511180"/>
                  </a:xfrm>
                  <a:prstGeom prst="round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600" dirty="0" smtClean="0"/>
                      <a:t>NO THANKS</a:t>
                    </a:r>
                    <a:endParaRPr lang="en-GB" sz="1600" dirty="0"/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5901165" y="3423939"/>
                  <a:ext cx="131138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 smtClean="0">
                      <a:solidFill>
                        <a:schemeClr val="bg1"/>
                      </a:solidFill>
                    </a:rPr>
                    <a:t>SPONSORED BY</a:t>
                  </a:r>
                </a:p>
                <a:p>
                  <a:pPr algn="ctr"/>
                  <a:r>
                    <a:rPr lang="en-GB" sz="1400" dirty="0" smtClean="0">
                      <a:solidFill>
                        <a:schemeClr val="bg1"/>
                      </a:solidFill>
                    </a:rPr>
                    <a:t>GASTRONOMY</a:t>
                  </a:r>
                  <a:r>
                    <a:rPr lang="en-GB" sz="800" dirty="0" smtClean="0">
                      <a:solidFill>
                        <a:schemeClr val="bg1"/>
                      </a:solidFill>
                    </a:rPr>
                    <a:t>!</a:t>
                  </a:r>
                  <a:endParaRPr lang="en-GB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5891860" y="4357981"/>
                  <a:ext cx="1200420" cy="511179"/>
                </a:xfrm>
                <a:prstGeom prst="roundRect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 smtClean="0"/>
                    <a:t>GET BONUS</a:t>
                  </a:r>
                  <a:endParaRPr lang="en-GB" sz="1600" dirty="0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6018940" y="3019706"/>
                <a:ext cx="441407" cy="26527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404236" y="2533841"/>
              <a:ext cx="1927247" cy="441176"/>
            </a:xfrm>
            <a:prstGeom prst="rect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 smtClean="0"/>
                <a:t>GET A BONUS REWARD AT</a:t>
              </a:r>
              <a:endParaRPr lang="en-GB" sz="1600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23449" y="2754752"/>
              <a:ext cx="1689100" cy="2921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672805" y="44624"/>
            <a:ext cx="469981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4400" dirty="0" smtClean="0"/>
              <a:t>Sponsored Rewards</a:t>
            </a:r>
            <a:endParaRPr lang="en-GB" sz="4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63888" y="2348880"/>
            <a:ext cx="48245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User receive bonus stamp, at the point of sale in return for viewing sponsored ad</a:t>
            </a:r>
            <a:br>
              <a:rPr lang="en-GB" sz="2400" dirty="0" smtClean="0"/>
            </a:br>
            <a:endParaRPr lang="en-GB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Target customer by gender, location and business type</a:t>
            </a:r>
            <a:br>
              <a:rPr lang="en-GB" sz="2400" dirty="0" smtClean="0"/>
            </a:br>
            <a:endParaRPr lang="en-GB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Track conversion rate of offer</a:t>
            </a:r>
          </a:p>
          <a:p>
            <a:pPr marL="342900" indent="-342900">
              <a:buFont typeface="Wingdings" pitchFamily="2" charset="2"/>
              <a:buChar char="ü"/>
            </a:pPr>
            <a:endParaRPr lang="en-GB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Host merchant receives advertising revenue</a:t>
            </a:r>
            <a:endParaRPr lang="en-GB" sz="2400" dirty="0"/>
          </a:p>
        </p:txBody>
      </p:sp>
      <p:sp>
        <p:nvSpPr>
          <p:cNvPr id="28" name="Rectangle 27"/>
          <p:cNvSpPr/>
          <p:nvPr/>
        </p:nvSpPr>
        <p:spPr>
          <a:xfrm>
            <a:off x="414005" y="836712"/>
            <a:ext cx="87299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“Sponsored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rewards allows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an advertiser to engage customers in the buying mood in highly targeted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locations”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441" y="6129300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90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/>
          <p:nvPr/>
        </p:nvGrpSpPr>
        <p:grpSpPr>
          <a:xfrm>
            <a:off x="191715" y="2657174"/>
            <a:ext cx="3300165" cy="4200826"/>
            <a:chOff x="1833442" y="6706139"/>
            <a:chExt cx="1557536" cy="2186341"/>
          </a:xfrm>
        </p:grpSpPr>
        <p:sp>
          <p:nvSpPr>
            <p:cNvPr id="38" name="Rectangle 37"/>
            <p:cNvSpPr/>
            <p:nvPr/>
          </p:nvSpPr>
          <p:spPr>
            <a:xfrm>
              <a:off x="1833442" y="6706139"/>
              <a:ext cx="1523550" cy="21863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04659" y="7721214"/>
              <a:ext cx="392452" cy="45118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01029" y="8234238"/>
              <a:ext cx="376774" cy="31171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378154" y="8233054"/>
              <a:ext cx="1012824" cy="33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>
                      <a:lumMod val="65000"/>
                    </a:schemeClr>
                  </a:solidFill>
                </a:rPr>
                <a:t>Unlock reward with</a:t>
              </a:r>
            </a:p>
            <a:p>
              <a:r>
                <a:rPr lang="en-GB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250 STAMPS</a:t>
              </a:r>
              <a:endParaRPr lang="en-GB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61144" y="7799219"/>
              <a:ext cx="1012824" cy="33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>
                      <a:lumMod val="65000"/>
                    </a:schemeClr>
                  </a:solidFill>
                </a:rPr>
                <a:t>Get rewarded from</a:t>
              </a:r>
            </a:p>
            <a:p>
              <a:r>
                <a:rPr lang="en-GB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 JAN – 12 JAN</a:t>
              </a:r>
              <a:endParaRPr lang="en-GB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672805" y="-27384"/>
            <a:ext cx="374365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4400" dirty="0" smtClean="0"/>
              <a:t>Crowd Rewards</a:t>
            </a:r>
            <a:endParaRPr lang="en-GB" sz="4400" dirty="0"/>
          </a:p>
        </p:txBody>
      </p:sp>
      <p:sp>
        <p:nvSpPr>
          <p:cNvPr id="27" name="TextBox 26"/>
          <p:cNvSpPr txBox="1"/>
          <p:nvPr/>
        </p:nvSpPr>
        <p:spPr>
          <a:xfrm>
            <a:off x="4004191" y="3112511"/>
            <a:ext cx="4824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Users work together to trigger offer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Once target met, all participating users receive the offer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400" dirty="0"/>
              <a:t>attract customers, provide them with </a:t>
            </a:r>
            <a:r>
              <a:rPr lang="en-GB" sz="2400" dirty="0" smtClean="0"/>
              <a:t>discounts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400" dirty="0" smtClean="0"/>
              <a:t>most </a:t>
            </a:r>
            <a:r>
              <a:rPr lang="en-GB" sz="2400" dirty="0"/>
              <a:t>importantly take care of the </a:t>
            </a:r>
            <a:r>
              <a:rPr lang="en-GB" sz="2400" dirty="0" smtClean="0"/>
              <a:t>retailer’s </a:t>
            </a:r>
            <a:r>
              <a:rPr lang="en-GB" sz="2400" dirty="0"/>
              <a:t>bottom line.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505" y="692696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“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It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works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like the group-buying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concept,</a:t>
            </a:r>
            <a:r>
              <a:rPr lang="en-GB" sz="2800" dirty="0"/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we move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top-line revenue up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front,  flip around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the economics of group buying by requiring the customer to visit the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retailer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first and pay full price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 ”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4766" y="2708920"/>
            <a:ext cx="1836954" cy="1008104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dirty="0"/>
          </a:p>
        </p:txBody>
      </p:sp>
      <p:sp>
        <p:nvSpPr>
          <p:cNvPr id="30" name="Pentagon 29"/>
          <p:cNvSpPr/>
          <p:nvPr/>
        </p:nvSpPr>
        <p:spPr>
          <a:xfrm rot="10800000">
            <a:off x="1309830" y="2708920"/>
            <a:ext cx="2110042" cy="10081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 rot="20265173">
            <a:off x="25835" y="2869280"/>
            <a:ext cx="136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CROWD REWARDS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3695" y="2852936"/>
            <a:ext cx="239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</a:rPr>
              <a:t>Get a reward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</a:rPr>
              <a:t>with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b="1" dirty="0" smtClean="0">
                <a:solidFill>
                  <a:srgbClr val="FF33CC"/>
                </a:solidFill>
              </a:rPr>
              <a:t>1 STAMP</a:t>
            </a:r>
            <a:r>
              <a:rPr lang="en-GB" sz="2000" dirty="0" smtClean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3" name="Group 32"/>
          <p:cNvGrpSpPr/>
          <p:nvPr/>
        </p:nvGrpSpPr>
        <p:grpSpPr>
          <a:xfrm>
            <a:off x="253104" y="3832354"/>
            <a:ext cx="3166767" cy="676765"/>
            <a:chOff x="1844824" y="7322548"/>
            <a:chExt cx="1512168" cy="417804"/>
          </a:xfrm>
        </p:grpSpPr>
        <p:sp>
          <p:nvSpPr>
            <p:cNvPr id="34" name="Rectangle 33"/>
            <p:cNvSpPr/>
            <p:nvPr/>
          </p:nvSpPr>
          <p:spPr>
            <a:xfrm>
              <a:off x="1844824" y="7322548"/>
              <a:ext cx="1512168" cy="4178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96611" y="7387434"/>
              <a:ext cx="531996" cy="288032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800000"/>
                </a:camera>
                <a:lightRig rig="threePt" dir="t"/>
              </a:scene3d>
            </a:bodyPr>
            <a:lstStyle/>
            <a:p>
              <a:pPr algn="ctr"/>
              <a:r>
                <a:rPr lang="en-GB" sz="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adley Hand ITC" pitchFamily="66" charset="0"/>
                </a:rPr>
                <a:t>Coffee Bean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522287" y="3862789"/>
            <a:ext cx="196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JOIN THE CROWD TO GET:</a:t>
            </a:r>
            <a: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Free </a:t>
            </a:r>
          </a:p>
          <a:p>
            <a:r>
              <a:rPr lang="en-GB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Medium Coffee or Tea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6129300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88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/>
              <a:t>Appetite </a:t>
            </a:r>
            <a:r>
              <a:rPr lang="en-GB" sz="3600" dirty="0" smtClean="0">
                <a:solidFill>
                  <a:srgbClr val="156FD1"/>
                </a:solidFill>
              </a:rPr>
              <a:t>Features</a:t>
            </a:r>
            <a:endParaRPr lang="en-GB" sz="3600" dirty="0">
              <a:solidFill>
                <a:srgbClr val="156FD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1856" y="1484784"/>
            <a:ext cx="1615364" cy="2423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0415" y="4149080"/>
            <a:ext cx="1623473" cy="2425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308" y="4149080"/>
            <a:ext cx="1623924" cy="2382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516710"/>
            <a:ext cx="1610897" cy="2416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41" y="1484784"/>
            <a:ext cx="1626435" cy="2439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6807" y="2060848"/>
            <a:ext cx="119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Offer Vouchers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20608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News + What’s 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79913" y="4438577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Mobile Loyalty Card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20272" y="4653136"/>
            <a:ext cx="202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Map and Directions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198743" y="2616733"/>
            <a:ext cx="1266644" cy="45222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3332777" y="2583341"/>
            <a:ext cx="650927" cy="3339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27985" y="2384013"/>
            <a:ext cx="1152127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498272" y="2384013"/>
            <a:ext cx="1026056" cy="45883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03848" y="5044332"/>
            <a:ext cx="779856" cy="8153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228184" y="5006193"/>
            <a:ext cx="841355" cy="72706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441" y="6129300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12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err="1" smtClean="0"/>
              <a:t>AppFest</a:t>
            </a:r>
            <a:r>
              <a:rPr lang="en-GB" sz="3600" dirty="0" smtClean="0"/>
              <a:t> </a:t>
            </a:r>
            <a:r>
              <a:rPr lang="en-GB" sz="3600" dirty="0" smtClean="0">
                <a:solidFill>
                  <a:srgbClr val="156FD1"/>
                </a:solidFill>
              </a:rPr>
              <a:t>Features</a:t>
            </a:r>
            <a:endParaRPr lang="en-GB" sz="3600" dirty="0">
              <a:solidFill>
                <a:srgbClr val="156FD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8791" y="1258282"/>
            <a:ext cx="1591161" cy="2386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933056"/>
            <a:ext cx="1591161" cy="2386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9942" y="1258282"/>
            <a:ext cx="1591160" cy="2386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933056"/>
            <a:ext cx="1599386" cy="2399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422282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Business listings + map vouchers + click to call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7579" y="1619508"/>
            <a:ext cx="231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Live news + updates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932040" y="1628800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Event Mapping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4222829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Schedule +  bios + event calendar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07704" y="1988840"/>
            <a:ext cx="1296144" cy="28803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72200" y="2060848"/>
            <a:ext cx="1023322" cy="72008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1680" y="4618196"/>
            <a:ext cx="1011604" cy="89903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1"/>
          </p:cNvCxnSpPr>
          <p:nvPr/>
        </p:nvCxnSpPr>
        <p:spPr>
          <a:xfrm flipV="1">
            <a:off x="6300192" y="4545995"/>
            <a:ext cx="864096" cy="89922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441" y="6201308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6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err="1" smtClean="0"/>
              <a:t>AppTrail</a:t>
            </a:r>
            <a:r>
              <a:rPr lang="en-GB" sz="3600" dirty="0"/>
              <a:t> </a:t>
            </a:r>
            <a:r>
              <a:rPr lang="en-GB" sz="3600" dirty="0" smtClean="0">
                <a:solidFill>
                  <a:srgbClr val="156FD1"/>
                </a:solidFill>
              </a:rPr>
              <a:t>Features</a:t>
            </a:r>
            <a:endParaRPr lang="en-GB" sz="3600" dirty="0">
              <a:solidFill>
                <a:srgbClr val="156FD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3861048"/>
            <a:ext cx="1620203" cy="2430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0046" y="1412776"/>
            <a:ext cx="1636050" cy="2430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861048"/>
            <a:ext cx="1620203" cy="2430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1929606"/>
            <a:ext cx="1649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Image Gallery</a:t>
            </a:r>
          </a:p>
          <a:p>
            <a:endParaRPr lang="en-GB" dirty="0"/>
          </a:p>
          <a:p>
            <a:r>
              <a:rPr lang="en-GB" dirty="0" smtClean="0"/>
              <a:t>In App Postcard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1634158"/>
            <a:ext cx="1845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Audio and Video</a:t>
            </a:r>
          </a:p>
          <a:p>
            <a:endParaRPr lang="en-GB" dirty="0"/>
          </a:p>
          <a:p>
            <a:r>
              <a:rPr lang="en-GB" dirty="0" smtClean="0"/>
              <a:t>  Voucher Offers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31840" y="2132856"/>
            <a:ext cx="936104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31840" y="2251454"/>
            <a:ext cx="1404156" cy="37647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60032" y="1857598"/>
            <a:ext cx="1224136" cy="13124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0072" y="2168860"/>
            <a:ext cx="936104" cy="1800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08637" y="2708920"/>
            <a:ext cx="2683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Geo Cache Longitude and Latitude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986372" y="297721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Waypoint </a:t>
            </a:r>
            <a:endParaRPr lang="en-GB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131840" y="3204044"/>
            <a:ext cx="1486231" cy="15120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4" idx="1"/>
          </p:cNvCxnSpPr>
          <p:nvPr/>
        </p:nvCxnSpPr>
        <p:spPr>
          <a:xfrm>
            <a:off x="5148064" y="2780928"/>
            <a:ext cx="1060573" cy="25115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25395" y="4365104"/>
            <a:ext cx="284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Online Google Mapping with interactive waypoint</a:t>
            </a:r>
            <a:endParaRPr lang="en-GB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243480" y="4809611"/>
            <a:ext cx="846151" cy="88764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355407" y="5579953"/>
            <a:ext cx="2656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Offline Map</a:t>
            </a:r>
          </a:p>
          <a:p>
            <a:pPr algn="r"/>
            <a:r>
              <a:rPr lang="en-GB" dirty="0"/>
              <a:t>w</a:t>
            </a:r>
            <a:r>
              <a:rPr lang="en-GB" dirty="0" smtClean="0"/>
              <a:t>ith interactive waypoint</a:t>
            </a:r>
            <a:endParaRPr lang="en-GB" dirty="0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084168" y="5076200"/>
            <a:ext cx="1466390" cy="9450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005" y="6246666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bc.lynxeds.com/files/pictures/IMG_5622_Black_headed_gull_dive_ed_DxO_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776864" cy="556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Knowing the consumer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>
                <a:solidFill>
                  <a:srgbClr val="156FD1"/>
                </a:solidFill>
              </a:rPr>
              <a:t>Data capture </a:t>
            </a:r>
            <a:r>
              <a:rPr lang="en-GB" sz="4000" dirty="0" smtClean="0"/>
              <a:t>and </a:t>
            </a:r>
            <a:r>
              <a:rPr lang="en-GB" sz="4000" dirty="0" smtClean="0">
                <a:solidFill>
                  <a:srgbClr val="156FD1"/>
                </a:solidFill>
              </a:rPr>
              <a:t>analytics</a:t>
            </a:r>
            <a:endParaRPr lang="en-GB" sz="4000" dirty="0">
              <a:solidFill>
                <a:srgbClr val="156FD1"/>
              </a:solidFill>
            </a:endParaRPr>
          </a:p>
        </p:txBody>
      </p:sp>
      <p:pic>
        <p:nvPicPr>
          <p:cNvPr id="4" name="Picture 4" descr="http://www.dreamstime.com/people-network-thumb11733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3102553" cy="22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27584" y="3573016"/>
            <a:ext cx="1584176" cy="1440160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43609" y="3933056"/>
            <a:ext cx="130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How much of the  trail is completed</a:t>
            </a:r>
            <a:endParaRPr lang="en-GB" sz="1600" dirty="0"/>
          </a:p>
        </p:txBody>
      </p:sp>
      <p:grpSp>
        <p:nvGrpSpPr>
          <p:cNvPr id="3" name="Group 6"/>
          <p:cNvGrpSpPr/>
          <p:nvPr/>
        </p:nvGrpSpPr>
        <p:grpSpPr>
          <a:xfrm>
            <a:off x="2229495" y="1484784"/>
            <a:ext cx="1622425" cy="1689100"/>
            <a:chOff x="971600" y="1556792"/>
            <a:chExt cx="1622425" cy="16891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556792"/>
              <a:ext cx="1622425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00885" y="1652607"/>
              <a:ext cx="12828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What vouchers are redeemed</a:t>
              </a:r>
              <a:endParaRPr lang="en-GB" dirty="0"/>
            </a:p>
          </p:txBody>
        </p:sp>
      </p:grpSp>
      <p:grpSp>
        <p:nvGrpSpPr>
          <p:cNvPr id="7" name="Group 9"/>
          <p:cNvGrpSpPr/>
          <p:nvPr/>
        </p:nvGrpSpPr>
        <p:grpSpPr>
          <a:xfrm>
            <a:off x="2843808" y="4902076"/>
            <a:ext cx="1622425" cy="1689100"/>
            <a:chOff x="3865587" y="5013176"/>
            <a:chExt cx="1622425" cy="1689100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587" y="5013176"/>
              <a:ext cx="1622425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067945" y="5229200"/>
              <a:ext cx="1296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Name, email and phone number</a:t>
              </a:r>
              <a:endParaRPr lang="en-GB" dirty="0"/>
            </a:p>
          </p:txBody>
        </p:sp>
      </p:grpSp>
      <p:grpSp>
        <p:nvGrpSpPr>
          <p:cNvPr id="10" name="Group 12"/>
          <p:cNvGrpSpPr/>
          <p:nvPr/>
        </p:nvGrpSpPr>
        <p:grpSpPr>
          <a:xfrm>
            <a:off x="5724128" y="1461939"/>
            <a:ext cx="1622425" cy="1689100"/>
            <a:chOff x="6581800" y="1461939"/>
            <a:chExt cx="1622425" cy="1689100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800" y="1461939"/>
              <a:ext cx="1622425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804247" y="1628800"/>
              <a:ext cx="13999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Which businesses are interacted with</a:t>
              </a:r>
              <a:endParaRPr lang="en-GB" sz="1600" dirty="0"/>
            </a:p>
          </p:txBody>
        </p:sp>
      </p:grpSp>
      <p:grpSp>
        <p:nvGrpSpPr>
          <p:cNvPr id="13" name="Group 15"/>
          <p:cNvGrpSpPr/>
          <p:nvPr/>
        </p:nvGrpSpPr>
        <p:grpSpPr>
          <a:xfrm>
            <a:off x="6621980" y="3033047"/>
            <a:ext cx="1622425" cy="1689100"/>
            <a:chOff x="6581800" y="1461939"/>
            <a:chExt cx="1622425" cy="16891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800" y="1461939"/>
              <a:ext cx="1622425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804247" y="1711062"/>
              <a:ext cx="13999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When last visited and where</a:t>
              </a:r>
              <a:endParaRPr lang="en-GB" sz="1600" dirty="0"/>
            </a:p>
          </p:txBody>
        </p:sp>
      </p:grpSp>
      <p:grpSp>
        <p:nvGrpSpPr>
          <p:cNvPr id="16" name="Group 18"/>
          <p:cNvGrpSpPr/>
          <p:nvPr/>
        </p:nvGrpSpPr>
        <p:grpSpPr>
          <a:xfrm>
            <a:off x="5181822" y="4677160"/>
            <a:ext cx="1982466" cy="1920192"/>
            <a:chOff x="6581800" y="1461939"/>
            <a:chExt cx="1622425" cy="16891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800" y="1461939"/>
              <a:ext cx="1622425" cy="168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804247" y="1637574"/>
              <a:ext cx="1399977" cy="947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How many people visited the festival and how long they stayed</a:t>
              </a:r>
              <a:endParaRPr lang="en-GB" sz="16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6201308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2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8144" y="1916832"/>
            <a:ext cx="2987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Export registration data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into email </a:t>
            </a: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GB" dirty="0" smtClean="0">
                <a:solidFill>
                  <a:schemeClr val="bg1"/>
                </a:solidFill>
              </a:rPr>
              <a:t>arketing platform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8186" y="1844824"/>
            <a:ext cx="4014054" cy="345402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40152" y="270892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Analyse customers behaviour to bring back more visitors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88640"/>
            <a:ext cx="345472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You are in control</a:t>
            </a:r>
          </a:p>
          <a:p>
            <a:endParaRPr lang="en-GB" sz="4000" dirty="0"/>
          </a:p>
        </p:txBody>
      </p:sp>
      <p:sp>
        <p:nvSpPr>
          <p:cNvPr id="9" name="Rectangle 8"/>
          <p:cNvSpPr/>
          <p:nvPr/>
        </p:nvSpPr>
        <p:spPr>
          <a:xfrm>
            <a:off x="683568" y="692696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rgbClr val="156FD1"/>
                </a:solidFill>
              </a:rPr>
              <a:t>Detailed reporting </a:t>
            </a:r>
            <a:r>
              <a:rPr lang="en-GB" sz="3600" dirty="0" smtClean="0"/>
              <a:t>mechanism</a:t>
            </a:r>
            <a:endParaRPr lang="en-GB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1916832"/>
            <a:ext cx="225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ALL</a:t>
            </a:r>
            <a:r>
              <a:rPr lang="en-GB" dirty="0" smtClean="0"/>
              <a:t> activity is logged across Festival, Trail and Reward </a:t>
            </a:r>
            <a:r>
              <a:rPr lang="en-GB" dirty="0"/>
              <a:t>A</a:t>
            </a:r>
            <a:r>
              <a:rPr lang="en-GB" dirty="0" smtClean="0"/>
              <a:t>pps</a:t>
            </a:r>
            <a:endParaRPr lang="en-GB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233403" y="4581128"/>
            <a:ext cx="239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Who, When, What, How Many…</a:t>
            </a:r>
          </a:p>
          <a:p>
            <a:r>
              <a:rPr lang="en-GB" dirty="0" smtClean="0"/>
              <a:t>All questions answered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3356992"/>
            <a:ext cx="232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Data provided in graph, table and CSV export file format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876256" y="184482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Create email, text and push notification campaigns based on real data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051720" y="3571836"/>
            <a:ext cx="1800200" cy="50523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1720" y="4077072"/>
            <a:ext cx="1800200" cy="7920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76257" y="322986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Capture opt-in consumer data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948265" y="4280322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Build profile data about your visitor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5913276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40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862" y="764704"/>
            <a:ext cx="2486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Get in </a:t>
            </a:r>
            <a:r>
              <a:rPr lang="en-GB" sz="3600" dirty="0" smtClean="0">
                <a:solidFill>
                  <a:srgbClr val="156FD1"/>
                </a:solidFill>
              </a:rPr>
              <a:t>touch</a:t>
            </a:r>
            <a:endParaRPr lang="en-GB" sz="3600" dirty="0">
              <a:solidFill>
                <a:srgbClr val="156FD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988840"/>
            <a:ext cx="476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General enquiries for anything Mobile Marketing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2852936"/>
            <a:ext cx="241117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Clive Hall</a:t>
            </a:r>
          </a:p>
          <a:p>
            <a:r>
              <a:rPr lang="en-GB" sz="1600" dirty="0" smtClean="0"/>
              <a:t>Director</a:t>
            </a:r>
          </a:p>
          <a:p>
            <a:endParaRPr lang="en-GB" sz="1600" dirty="0"/>
          </a:p>
          <a:p>
            <a:r>
              <a:rPr lang="en-GB" sz="1600" dirty="0" smtClean="0">
                <a:hlinkClick r:id="rId2"/>
              </a:rPr>
              <a:t>clive@3miadvantage.co.uk</a:t>
            </a:r>
            <a:endParaRPr lang="en-GB" sz="1600" dirty="0" smtClean="0"/>
          </a:p>
          <a:p>
            <a:r>
              <a:rPr lang="en-GB" sz="1600" dirty="0" smtClean="0"/>
              <a:t>07726 355 277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030" y="5913276"/>
            <a:ext cx="2347063" cy="6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9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er presentatio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2060848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Adrian Robson </a:t>
            </a:r>
            <a:r>
              <a:rPr lang="en-GB" sz="3600" dirty="0" smtClean="0">
                <a:solidFill>
                  <a:schemeClr val="bg1"/>
                </a:solidFill>
              </a:rPr>
              <a:t>Edwards Menswear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James </a:t>
            </a:r>
            <a:r>
              <a:rPr lang="en-GB" sz="3600" dirty="0" smtClean="0">
                <a:solidFill>
                  <a:schemeClr val="bg1"/>
                </a:solidFill>
              </a:rPr>
              <a:t>Norris </a:t>
            </a:r>
            <a:r>
              <a:rPr lang="en-GB" sz="3600" dirty="0" smtClean="0">
                <a:solidFill>
                  <a:schemeClr val="bg1"/>
                </a:solidFill>
              </a:rPr>
              <a:t>- John </a:t>
            </a:r>
            <a:r>
              <a:rPr lang="en-GB" sz="3600" dirty="0" smtClean="0">
                <a:solidFill>
                  <a:schemeClr val="bg1"/>
                </a:solidFill>
              </a:rPr>
              <a:t>Norris of </a:t>
            </a:r>
            <a:r>
              <a:rPr lang="en-GB" sz="3600" dirty="0" smtClean="0">
                <a:solidFill>
                  <a:schemeClr val="bg1"/>
                </a:solidFill>
              </a:rPr>
              <a:t>Penrith</a:t>
            </a:r>
            <a:endParaRPr lang="en-GB" sz="3600" dirty="0" smtClean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er presentation 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260648"/>
            <a:ext cx="835292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800" b="1" i="1" u="sng" dirty="0" smtClean="0">
                <a:solidFill>
                  <a:schemeClr val="bg1"/>
                </a:solidFill>
              </a:rPr>
              <a:t>Dates </a:t>
            </a:r>
            <a:r>
              <a:rPr lang="en-GB" sz="2800" b="1" i="1" u="sng" dirty="0" smtClean="0">
                <a:solidFill>
                  <a:schemeClr val="bg1"/>
                </a:solidFill>
              </a:rPr>
              <a:t>for your Diary</a:t>
            </a:r>
            <a:endParaRPr lang="en-GB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July 20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to 27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- </a:t>
            </a:r>
            <a:r>
              <a:rPr lang="en-GB" sz="2400" dirty="0" smtClean="0">
                <a:solidFill>
                  <a:schemeClr val="bg1"/>
                </a:solidFill>
              </a:rPr>
              <a:t>Eden Food &amp; Farming </a:t>
            </a:r>
            <a:r>
              <a:rPr lang="en-GB" sz="2400" dirty="0" smtClean="0">
                <a:solidFill>
                  <a:schemeClr val="bg1"/>
                </a:solidFill>
              </a:rPr>
              <a:t>Festival</a:t>
            </a:r>
          </a:p>
          <a:p>
            <a:pPr lvl="0"/>
            <a:endParaRPr lang="en-GB" sz="11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August 6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- Chamber Summer </a:t>
            </a:r>
            <a:r>
              <a:rPr lang="en-GB" sz="2400" dirty="0" smtClean="0">
                <a:solidFill>
                  <a:schemeClr val="bg1"/>
                </a:solidFill>
              </a:rPr>
              <a:t>Social</a:t>
            </a:r>
          </a:p>
          <a:p>
            <a:pPr lvl="0"/>
            <a:endParaRPr lang="en-GB" sz="11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September 3</a:t>
            </a:r>
            <a:r>
              <a:rPr lang="en-GB" sz="2800" baseline="30000" dirty="0" smtClean="0">
                <a:solidFill>
                  <a:schemeClr val="bg1"/>
                </a:solidFill>
              </a:rPr>
              <a:t>rd</a:t>
            </a:r>
            <a:r>
              <a:rPr lang="en-GB" sz="2800" dirty="0" smtClean="0">
                <a:solidFill>
                  <a:schemeClr val="bg1"/>
                </a:solidFill>
              </a:rPr>
              <a:t> - </a:t>
            </a:r>
            <a:r>
              <a:rPr lang="en-GB" sz="2400" dirty="0" smtClean="0">
                <a:solidFill>
                  <a:schemeClr val="bg1"/>
                </a:solidFill>
              </a:rPr>
              <a:t>General Business Meeting with </a:t>
            </a:r>
            <a:r>
              <a:rPr lang="en-GB" sz="2400" dirty="0" smtClean="0">
                <a:solidFill>
                  <a:schemeClr val="bg1"/>
                </a:solidFill>
              </a:rPr>
              <a:t>Speaker</a:t>
            </a:r>
          </a:p>
          <a:p>
            <a:pPr lvl="0"/>
            <a:endParaRPr lang="en-GB" sz="11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October 1</a:t>
            </a:r>
            <a:r>
              <a:rPr lang="en-GB" sz="2800" baseline="30000" dirty="0" smtClean="0">
                <a:solidFill>
                  <a:schemeClr val="bg1"/>
                </a:solidFill>
              </a:rPr>
              <a:t>st</a:t>
            </a:r>
            <a:r>
              <a:rPr lang="en-GB" sz="2800" dirty="0" smtClean="0">
                <a:solidFill>
                  <a:schemeClr val="bg1"/>
                </a:solidFill>
              </a:rPr>
              <a:t> - B2B event -</a:t>
            </a:r>
            <a:r>
              <a:rPr lang="en-GB" sz="2400" dirty="0" smtClean="0">
                <a:solidFill>
                  <a:schemeClr val="bg1"/>
                </a:solidFill>
              </a:rPr>
              <a:t> A visit to the Lakes Free Range Egg </a:t>
            </a:r>
            <a:r>
              <a:rPr lang="en-GB" sz="2400" dirty="0" smtClean="0">
                <a:solidFill>
                  <a:schemeClr val="bg1"/>
                </a:solidFill>
              </a:rPr>
              <a:t>Company</a:t>
            </a:r>
          </a:p>
          <a:p>
            <a:pPr lvl="0"/>
            <a:endParaRPr lang="en-GB" sz="11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November 5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- </a:t>
            </a:r>
            <a:r>
              <a:rPr lang="en-GB" sz="2400" dirty="0" smtClean="0">
                <a:solidFill>
                  <a:schemeClr val="bg1"/>
                </a:solidFill>
              </a:rPr>
              <a:t>General Business Meeting with </a:t>
            </a:r>
            <a:r>
              <a:rPr lang="en-GB" sz="2400" dirty="0" smtClean="0">
                <a:solidFill>
                  <a:schemeClr val="bg1"/>
                </a:solidFill>
              </a:rPr>
              <a:t>Speaker</a:t>
            </a:r>
          </a:p>
          <a:p>
            <a:pPr lvl="0"/>
            <a:endParaRPr lang="en-GB" sz="11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November 30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to 25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December - </a:t>
            </a:r>
            <a:r>
              <a:rPr lang="en-GB" sz="2400" dirty="0" smtClean="0">
                <a:solidFill>
                  <a:schemeClr val="bg1"/>
                </a:solidFill>
              </a:rPr>
              <a:t>Winter </a:t>
            </a:r>
            <a:r>
              <a:rPr lang="en-GB" sz="2400" dirty="0" smtClean="0">
                <a:solidFill>
                  <a:schemeClr val="bg1"/>
                </a:solidFill>
              </a:rPr>
              <a:t>Festival</a:t>
            </a:r>
          </a:p>
          <a:p>
            <a:pPr lvl="0"/>
            <a:endParaRPr lang="en-GB" sz="1100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December </a:t>
            </a:r>
            <a:r>
              <a:rPr lang="en-GB" sz="2800" dirty="0" smtClean="0">
                <a:solidFill>
                  <a:schemeClr val="bg1"/>
                </a:solidFill>
              </a:rPr>
              <a:t>17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- </a:t>
            </a:r>
            <a:r>
              <a:rPr lang="en-GB" sz="2400" dirty="0" smtClean="0">
                <a:solidFill>
                  <a:schemeClr val="bg1"/>
                </a:solidFill>
              </a:rPr>
              <a:t>Chamber Christmas Drinks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157185" cy="553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858202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lh4.googleusercontent.com/-5uzpaYbcuNE/TW48_pPbXVI/AAAAAAAAAZE/E2D4hHX12AA/s1600/511046-f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55020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nline retail market share graph 2008-2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840760" cy="5029226"/>
          </a:xfrm>
          <a:prstGeom prst="rect">
            <a:avLst/>
          </a:prstGeom>
          <a:noFill/>
        </p:spPr>
      </p:pic>
      <p:pic>
        <p:nvPicPr>
          <p:cNvPr id="4100" name="Picture 4" descr="logo of Centre for Retail Research, Nottingham U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445224"/>
            <a:ext cx="4032448" cy="443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1347</Words>
  <Application>Microsoft Office PowerPoint</Application>
  <PresentationFormat>On-screen Show (4:3)</PresentationFormat>
  <Paragraphs>264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Future Trends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Our Clients</vt:lpstr>
      <vt:lpstr>How people Shop Now</vt:lpstr>
      <vt:lpstr>STATEMENT:  INDEPENDENTS ARE INDIFFERENT TO DIGITAL! Penelope Else, member, SEE3 Portas Pilot, founder, Sydenham's online high street, Forest Hill Fashion project         </vt:lpstr>
      <vt:lpstr>Slide 37</vt:lpstr>
      <vt:lpstr>Slide 38</vt:lpstr>
      <vt:lpstr>Your own  branded App… </vt:lpstr>
      <vt:lpstr>Attracting visitors to local business</vt:lpstr>
      <vt:lpstr>Slide 41</vt:lpstr>
      <vt:lpstr>Appetite Features</vt:lpstr>
      <vt:lpstr>Voucher options </vt:lpstr>
      <vt:lpstr>Slide 44</vt:lpstr>
      <vt:lpstr>Slide 45</vt:lpstr>
      <vt:lpstr>Slide 46</vt:lpstr>
      <vt:lpstr>Slide 47</vt:lpstr>
      <vt:lpstr>AppFest Features</vt:lpstr>
      <vt:lpstr>AppTrail Features</vt:lpstr>
      <vt:lpstr>Knowing the consumer Data capture and analytics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32</cp:revision>
  <dcterms:created xsi:type="dcterms:W3CDTF">2013-06-28T11:04:05Z</dcterms:created>
  <dcterms:modified xsi:type="dcterms:W3CDTF">2013-07-02T08:22:31Z</dcterms:modified>
</cp:coreProperties>
</file>